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73" autoAdjust="0"/>
  </p:normalViewPr>
  <p:slideViewPr>
    <p:cSldViewPr>
      <p:cViewPr varScale="1">
        <p:scale>
          <a:sx n="73" d="100"/>
          <a:sy n="73" d="100"/>
        </p:scale>
        <p:origin x="1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5A9143-DE73-47FF-B561-BCD37B23E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73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B6E53-5984-426B-BA02-FCC88CB02E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B40DC-E92A-48FE-8AFE-D6518267E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07447-CA16-4B2E-83DA-90AA7B3FBD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B7455B-6573-47A6-B75F-0E4A97B54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5D912-3CEA-4D91-9C16-734493624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12885-9C4E-433F-AED6-FB5519BDF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2A6E3-10B6-4FF3-9DCF-3617899FD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81D82-CC48-4718-B3FF-18ACBD435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17A5C-29CE-4299-88FA-5EA6FA1E0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B35D8-DE1B-4212-BDDE-E1D0E6D16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A064-827A-4B56-902F-518B2D30E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4A5DD-430F-44DE-BDB8-365F6EA48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3E0DE9-9DC8-4453-8245-7159DA1C59B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9" descr="JRC_logo_0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025" y="6237288"/>
            <a:ext cx="1819275" cy="4572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 cstate="print"/>
          <a:srcRect t="16779" b="32214"/>
          <a:stretch>
            <a:fillRect/>
          </a:stretch>
        </p:blipFill>
        <p:spPr bwMode="auto">
          <a:xfrm>
            <a:off x="684213" y="6218238"/>
            <a:ext cx="1223962" cy="449262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01675" y="3065463"/>
            <a:ext cx="19145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701675" y="3065463"/>
            <a:ext cx="23399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701675" y="3065463"/>
            <a:ext cx="208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049" name="Group 25"/>
          <p:cNvGraphicFramePr>
            <a:graphicFrameLocks noGrp="1"/>
          </p:cNvGraphicFramePr>
          <p:nvPr userDrawn="1"/>
        </p:nvGraphicFramePr>
        <p:xfrm>
          <a:off x="2105025" y="3065463"/>
          <a:ext cx="6337300" cy="727075"/>
        </p:xfrm>
        <a:graphic>
          <a:graphicData uri="http://schemas.openxmlformats.org/drawingml/2006/table">
            <a:tbl>
              <a:tblPr/>
              <a:tblGrid>
                <a:gridCol w="1914525"/>
                <a:gridCol w="2339975"/>
                <a:gridCol w="20828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50" name="Picture 26" descr="Logo_EEA_with_ETCACM_textright_larg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71900" y="6237288"/>
            <a:ext cx="1600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Transport Expert Panel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 Report</a:t>
            </a:r>
            <a:br>
              <a:rPr lang="en-US" dirty="0"/>
            </a:br>
            <a:r>
              <a:rPr lang="en-US" dirty="0" smtClean="0"/>
              <a:t>Milan, 2015-05-12</a:t>
            </a:r>
            <a:endParaRPr lang="en-US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01675" y="3065463"/>
            <a:ext cx="19145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01675" y="3065463"/>
            <a:ext cx="23399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 dirty="0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01675" y="3065463"/>
            <a:ext cx="208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 dirty="0"/>
          </a:p>
        </p:txBody>
      </p:sp>
      <p:graphicFrame>
        <p:nvGraphicFramePr>
          <p:cNvPr id="2070" name="Group 22"/>
          <p:cNvGraphicFramePr>
            <a:graphicFrameLocks noGrp="1"/>
          </p:cNvGraphicFramePr>
          <p:nvPr/>
        </p:nvGraphicFramePr>
        <p:xfrm>
          <a:off x="2105025" y="3065463"/>
          <a:ext cx="6337300" cy="727075"/>
        </p:xfrm>
        <a:graphic>
          <a:graphicData uri="http://schemas.openxmlformats.org/drawingml/2006/table">
            <a:tbl>
              <a:tblPr/>
              <a:tblGrid>
                <a:gridCol w="1914525"/>
                <a:gridCol w="2339975"/>
                <a:gridCol w="20828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AEIG Revision: Feedback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Several parties willing to assist</a:t>
            </a:r>
          </a:p>
          <a:p>
            <a:pPr lvl="1"/>
            <a:r>
              <a:rPr lang="en-US" sz="2400" dirty="0" smtClean="0"/>
              <a:t>Effort to try to compare national stratification of fleet, activity patterns by consultants</a:t>
            </a:r>
          </a:p>
          <a:p>
            <a:r>
              <a:rPr lang="en-US" sz="2800" dirty="0" smtClean="0"/>
              <a:t>Indicators may be useful in the absence of data</a:t>
            </a:r>
          </a:p>
          <a:p>
            <a:pPr lvl="1"/>
            <a:r>
              <a:rPr lang="en-US" sz="2400" dirty="0" smtClean="0"/>
              <a:t>Again, effort by the consultant to develop meaningful indicators</a:t>
            </a:r>
          </a:p>
          <a:p>
            <a:r>
              <a:rPr lang="en-US" sz="2800" dirty="0" smtClean="0"/>
              <a:t>Danish inventory team recently updated emission factors</a:t>
            </a:r>
          </a:p>
          <a:p>
            <a:pPr lvl="1"/>
            <a:r>
              <a:rPr lang="en-US" sz="2400" dirty="0" smtClean="0"/>
              <a:t>Basis of the review</a:t>
            </a:r>
          </a:p>
          <a:p>
            <a:pPr lvl="1"/>
            <a:r>
              <a:rPr lang="en-US" sz="2400" dirty="0" smtClean="0"/>
              <a:t>Assessment on the basis of technology used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82775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r>
              <a:rPr lang="en-US" dirty="0" smtClean="0"/>
              <a:t>On-going, to be ready for 2016 submission</a:t>
            </a:r>
          </a:p>
          <a:p>
            <a:r>
              <a:rPr lang="en-US" dirty="0" smtClean="0"/>
              <a:t>Evaluation group formed to provide requests/ideas and assess interim versions of software</a:t>
            </a:r>
          </a:p>
          <a:p>
            <a:r>
              <a:rPr lang="en-US" dirty="0" smtClean="0"/>
              <a:t>New software to enable time-series and more flexible energy balance (more fuels)</a:t>
            </a:r>
          </a:p>
          <a:p>
            <a:r>
              <a:rPr lang="en-US" dirty="0" smtClean="0"/>
              <a:t>More vehicle technologies and some to be simplified </a:t>
            </a:r>
            <a:endParaRPr lang="el-GR" dirty="0"/>
          </a:p>
        </p:txBody>
      </p:sp>
      <p:pic>
        <p:nvPicPr>
          <p:cNvPr id="4" name="Picture 2" descr="F:\Documents and Settings\thomas\Desktop\Emisia\LOGO\COPERT_LOGOS\COPERT_5\COPERT_5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4229"/>
            <a:ext cx="3672408" cy="173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96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2015-2016 Work Plan</a:t>
            </a:r>
            <a:endParaRPr lang="el-GR" dirty="0"/>
          </a:p>
        </p:txBody>
      </p:sp>
      <p:graphicFrame>
        <p:nvGraphicFramePr>
          <p:cNvPr id="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32731"/>
              </p:ext>
            </p:extLst>
          </p:nvPr>
        </p:nvGraphicFramePr>
        <p:xfrm>
          <a:off x="457200" y="1556792"/>
          <a:ext cx="8229600" cy="4104456"/>
        </p:xfrm>
        <a:graphic>
          <a:graphicData uri="http://schemas.openxmlformats.org/drawingml/2006/table">
            <a:tbl>
              <a:tblPr/>
              <a:tblGrid>
                <a:gridCol w="4042792"/>
                <a:gridCol w="4186808"/>
              </a:tblGrid>
              <a:tr h="963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Key Parties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Support of the AEIG Update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DK, DE, NL, FR, IT, UK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Work on COPERT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Evaluation group (IT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FR, IE, BE,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IS, …)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Projection issues for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road transport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024">
                <a:tc>
                  <a:txBody>
                    <a:bodyPr/>
                    <a:lstStyle/>
                    <a:p>
                      <a:r>
                        <a:rPr lang="en-IE" sz="2000" dirty="0" smtClean="0">
                          <a:latin typeface="Calibri" panose="020F0502020204030204" pitchFamily="34" charset="0"/>
                        </a:rPr>
                        <a:t>Check and revision of the aviation chapter and data</a:t>
                      </a:r>
                      <a:endParaRPr lang="en-IE" sz="2000" dirty="0"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2000" dirty="0" err="1" smtClean="0">
                          <a:latin typeface="Calibri" panose="020F0502020204030204" pitchFamily="34" charset="0"/>
                        </a:rPr>
                        <a:t>Eurocontrol</a:t>
                      </a:r>
                      <a:r>
                        <a:rPr lang="en-IE" sz="2000" dirty="0" smtClean="0">
                          <a:latin typeface="Calibri" panose="020F0502020204030204" pitchFamily="34" charset="0"/>
                        </a:rPr>
                        <a:t>, IT, DK, FR</a:t>
                      </a:r>
                      <a:endParaRPr lang="en-IE" sz="2000" dirty="0"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56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7373"/>
              </p:ext>
            </p:extLst>
          </p:nvPr>
        </p:nvGraphicFramePr>
        <p:xfrm>
          <a:off x="457200" y="1268760"/>
          <a:ext cx="8413497" cy="44165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74171"/>
                <a:gridCol w="4715933"/>
                <a:gridCol w="2323393"/>
              </a:tblGrid>
              <a:tr h="3797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l-G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Welcome to the Transport Expert Panel meeting</a:t>
                      </a:r>
                      <a:endParaRPr lang="el-GR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Chairs</a:t>
                      </a:r>
                      <a:endParaRPr lang="el-GR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3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14:10-14:30</a:t>
                      </a:r>
                      <a:endParaRPr lang="el-G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Progress made since last year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Chairs/all</a:t>
                      </a:r>
                      <a:endParaRPr lang="el-GR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14:30-15:00</a:t>
                      </a:r>
                      <a:endParaRPr lang="el-G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Latest work on aviation emissions and the planned work in 2015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Robin </a:t>
                      </a:r>
                      <a:r>
                        <a:rPr lang="en-IE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Deransy</a:t>
                      </a: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 </a:t>
                      </a:r>
                      <a:r>
                        <a:rPr lang="en-IE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Whiteley</a:t>
                      </a: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IE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Eurocontrol</a:t>
                      </a: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7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15:00-15:20</a:t>
                      </a:r>
                      <a:endParaRPr lang="el-GR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Current European Commission Work on Eco-Innovations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Stefano Malfettani (JRC)</a:t>
                      </a:r>
                      <a:endParaRPr lang="el-GR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7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15:20-15:45</a:t>
                      </a:r>
                      <a:endParaRPr lang="el-GR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Coffee break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7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15:45-16:20</a:t>
                      </a:r>
                      <a:endParaRPr lang="el-GR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Status of the GB Update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Chris Dore (Aether)</a:t>
                      </a:r>
                      <a:endParaRPr lang="el-GR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7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16:20-16:55</a:t>
                      </a:r>
                      <a:endParaRPr lang="el-GR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Upcoming changes with COPERT 5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Leon Ntziachristos (ETC)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7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16:55-17:05</a:t>
                      </a:r>
                      <a:endParaRPr lang="el-GR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2015-2016 workplan</a:t>
                      </a:r>
                      <a:endParaRPr lang="el-GR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7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17:05</a:t>
                      </a:r>
                      <a:endParaRPr lang="el-G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Meeting end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since last year</a:t>
            </a:r>
            <a:endParaRPr lang="el-GR" dirty="0"/>
          </a:p>
        </p:txBody>
      </p:sp>
      <p:graphicFrame>
        <p:nvGraphicFramePr>
          <p:cNvPr id="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92524"/>
              </p:ext>
            </p:extLst>
          </p:nvPr>
        </p:nvGraphicFramePr>
        <p:xfrm>
          <a:off x="472088" y="1844824"/>
          <a:ext cx="8363273" cy="3549579"/>
        </p:xfrm>
        <a:graphic>
          <a:graphicData uri="http://schemas.openxmlformats.org/drawingml/2006/table">
            <a:tbl>
              <a:tblPr/>
              <a:tblGrid>
                <a:gridCol w="3018695"/>
                <a:gridCol w="2672289"/>
                <a:gridCol w="2672289"/>
              </a:tblGrid>
              <a:tr h="657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Key Parties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Status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Revision of AEIG Chapter on NRMM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ETC, Denmark, Germany, France, Belgium, Romania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Chapter revised – New project running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Decision on go/no go on COPERT 5 and priorities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-Parameters for CO2 fleet calculation in Excel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-A/C parameters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 Excel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-Adjust mileage by the software to match fuel sold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EEA, ETC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Positive decision taken – work in progress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NMVOC species and PAHs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ETC, France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Limited progress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7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Aviation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78" y="1196752"/>
            <a:ext cx="8229600" cy="4525963"/>
          </a:xfrm>
        </p:spPr>
        <p:txBody>
          <a:bodyPr/>
          <a:lstStyle/>
          <a:p>
            <a:r>
              <a:rPr lang="en-US" sz="2800" dirty="0" err="1" smtClean="0"/>
              <a:t>Eurocontrol</a:t>
            </a:r>
            <a:r>
              <a:rPr lang="en-US" sz="2800" dirty="0" smtClean="0"/>
              <a:t> presented details of their AEM model:</a:t>
            </a:r>
          </a:p>
          <a:p>
            <a:pPr lvl="1"/>
            <a:r>
              <a:rPr lang="en-US" sz="2400" dirty="0" smtClean="0"/>
              <a:t>Detailed flight path</a:t>
            </a:r>
          </a:p>
          <a:p>
            <a:pPr lvl="1"/>
            <a:r>
              <a:rPr lang="en-US" sz="2400" dirty="0" smtClean="0"/>
              <a:t>Detailed taxi-in/out times</a:t>
            </a:r>
          </a:p>
          <a:p>
            <a:pPr lvl="1"/>
            <a:r>
              <a:rPr lang="en-US" sz="2400" dirty="0" smtClean="0"/>
              <a:t>Database of EFs for non turbo-prop aircraft</a:t>
            </a:r>
          </a:p>
          <a:p>
            <a:pPr lvl="1"/>
            <a:r>
              <a:rPr lang="en-US" sz="2400" dirty="0" smtClean="0"/>
              <a:t>Species calculated: NOx, PM, </a:t>
            </a:r>
            <a:r>
              <a:rPr lang="en-US" sz="2400" dirty="0" err="1" smtClean="0"/>
              <a:t>SOx</a:t>
            </a:r>
            <a:r>
              <a:rPr lang="en-US" sz="2400" dirty="0" smtClean="0"/>
              <a:t>, VOC </a:t>
            </a:r>
            <a:r>
              <a:rPr lang="en-US" sz="2400" dirty="0" err="1" smtClean="0"/>
              <a:t>speciated</a:t>
            </a:r>
            <a:r>
              <a:rPr lang="en-US" sz="2400" dirty="0" smtClean="0"/>
              <a:t>, …</a:t>
            </a:r>
          </a:p>
          <a:p>
            <a:pPr lvl="1"/>
            <a:r>
              <a:rPr lang="en-US" sz="2400" dirty="0" smtClean="0"/>
              <a:t>EEA32 countries coming (but Liechtenstein)</a:t>
            </a:r>
          </a:p>
          <a:p>
            <a:r>
              <a:rPr lang="en-US" altLang="en-US" sz="2800" dirty="0"/>
              <a:t>2005-2013 time series </a:t>
            </a:r>
            <a:r>
              <a:rPr lang="en-US" altLang="en-US" sz="2800" dirty="0" smtClean="0"/>
              <a:t>submitted – </a:t>
            </a:r>
            <a:r>
              <a:rPr lang="en-US" altLang="en-US" sz="2800" dirty="0"/>
              <a:t>Excel pivot table for UNFCCC &amp; CLRTAP</a:t>
            </a:r>
          </a:p>
          <a:p>
            <a:pPr lvl="1"/>
            <a:r>
              <a:rPr lang="en-US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60408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Aviation (2/2)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878795"/>
            <a:ext cx="6492571" cy="5325420"/>
          </a:xfrm>
          <a:prstGeom prst="rect">
            <a:avLst/>
          </a:prstGeom>
        </p:spPr>
      </p:pic>
      <p:pic>
        <p:nvPicPr>
          <p:cNvPr id="5" name="Picture 16" descr="ecl-log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1401627"/>
            <a:ext cx="9525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7733" y="5517232"/>
            <a:ext cx="907626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>
                  <a:prstDash val="solid"/>
                </a:ln>
                <a:solidFill>
                  <a:srgbClr val="0000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</a:rPr>
              <a:t>fuelandemissionsinventory@eurocontrol.int</a:t>
            </a:r>
          </a:p>
        </p:txBody>
      </p:sp>
    </p:spTree>
    <p:extLst>
      <p:ext uri="{BB962C8B-B14F-4D97-AF65-F5344CB8AC3E}">
        <p14:creationId xmlns:p14="http://schemas.microsoft.com/office/powerpoint/2010/main" val="364158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Eco-Innovations (1/2): Promising technologies to reduce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emissions</a:t>
            </a:r>
            <a:endParaRPr lang="el-GR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556792"/>
            <a:ext cx="6043969" cy="447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Eco-Innovations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Benefit (1-7 gCO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/km) given per type-approval for introducing an innovative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saving technology</a:t>
            </a:r>
          </a:p>
          <a:p>
            <a:r>
              <a:rPr lang="en-US" sz="2800" dirty="0" smtClean="0"/>
              <a:t>Technologies should bring real fuel consumption benefits on the road and not type-approval test</a:t>
            </a:r>
          </a:p>
          <a:p>
            <a:r>
              <a:rPr lang="en-US" sz="2800" dirty="0" smtClean="0"/>
              <a:t>11 technologies already approved (lighting, solar panel, electrical components, …)</a:t>
            </a:r>
          </a:p>
          <a:p>
            <a:r>
              <a:rPr lang="en-US" sz="2800" dirty="0" smtClean="0"/>
              <a:t>Many more technologies in the pipeline</a:t>
            </a:r>
          </a:p>
          <a:p>
            <a:endParaRPr lang="en-US" sz="2800" dirty="0" smtClean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26629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AEIG Revision: NRMM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1" y="1406887"/>
            <a:ext cx="82296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sz="2800" b="1" dirty="0">
                <a:latin typeface="Arial" charset="0"/>
              </a:rPr>
              <a:t>Approach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dirty="0">
                <a:latin typeface="Arial" charset="0"/>
              </a:rPr>
              <a:t>Consultation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dirty="0">
                <a:latin typeface="Arial" charset="0"/>
              </a:rPr>
              <a:t>Detailed data collection &amp; review first - Tier 3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dirty="0">
                <a:latin typeface="Arial" charset="0"/>
              </a:rPr>
              <a:t>Aggregation of detailed data for Tier 2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dirty="0">
                <a:latin typeface="Arial" charset="0"/>
              </a:rPr>
              <a:t>Aggregate to generate Tier 1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dirty="0">
                <a:latin typeface="Arial" charset="0"/>
              </a:rPr>
              <a:t>Review of national activity datasets, and further aggregation for Tier </a:t>
            </a:r>
            <a:r>
              <a:rPr lang="en-GB" sz="2400" dirty="0" smtClean="0">
                <a:latin typeface="Arial" charset="0"/>
              </a:rPr>
              <a:t>0</a:t>
            </a:r>
          </a:p>
          <a:p>
            <a:pPr marL="0" indent="0" eaLnBrk="1" hangingPunct="1">
              <a:buNone/>
              <a:defRPr/>
            </a:pPr>
            <a:r>
              <a:rPr lang="en-GB" sz="2800" b="1" dirty="0">
                <a:latin typeface="Arial" charset="0"/>
              </a:rPr>
              <a:t>Main</a:t>
            </a:r>
            <a:r>
              <a:rPr lang="en-GB" sz="3600" b="1" dirty="0">
                <a:latin typeface="Arial" charset="0"/>
              </a:rPr>
              <a:t> </a:t>
            </a:r>
            <a:r>
              <a:rPr lang="en-GB" sz="2800" b="1" dirty="0">
                <a:latin typeface="Arial" charset="0"/>
              </a:rPr>
              <a:t>Challenges</a:t>
            </a:r>
            <a:endParaRPr lang="en-GB" sz="3600" b="1" dirty="0">
              <a:latin typeface="Arial" charset="0"/>
            </a:endParaRPr>
          </a:p>
          <a:p>
            <a:pPr eaLnBrk="1" hangingPunct="1">
              <a:defRPr/>
            </a:pPr>
            <a:r>
              <a:rPr lang="en-GB" sz="2400" dirty="0">
                <a:latin typeface="Arial" charset="0"/>
              </a:rPr>
              <a:t>Obtaining comprehensive and consistent input data.</a:t>
            </a:r>
          </a:p>
          <a:p>
            <a:pPr eaLnBrk="1" hangingPunct="1">
              <a:defRPr/>
            </a:pPr>
            <a:r>
              <a:rPr lang="en-GB" sz="2400" dirty="0">
                <a:latin typeface="Arial" charset="0"/>
              </a:rPr>
              <a:t>Consistent and transparent aggregation for T2, T1, “T0”</a:t>
            </a:r>
          </a:p>
          <a:p>
            <a:pPr marL="514350" indent="-457200">
              <a:buFont typeface="+mj-lt"/>
              <a:buAutoNum type="arabicPeriod"/>
              <a:defRPr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69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Arial" charset="0"/>
              </a:rPr>
              <a:t>AEIG Revision: Discussion Points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GB" sz="2400" dirty="0" smtClean="0">
                <a:latin typeface="Arial" charset="0"/>
              </a:rPr>
              <a:t>Tier </a:t>
            </a:r>
            <a:r>
              <a:rPr lang="en-GB" sz="2400" dirty="0">
                <a:latin typeface="Arial" charset="0"/>
              </a:rPr>
              <a:t>3 - Should we use limit values as EFs… when real world EFs are more appropriate!?</a:t>
            </a:r>
          </a:p>
          <a:p>
            <a:pPr marL="0" indent="0" eaLnBrk="1" hangingPunct="1">
              <a:buNone/>
              <a:defRPr/>
            </a:pPr>
            <a:endParaRPr lang="en-GB" sz="24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en-GB" sz="2400" dirty="0">
                <a:latin typeface="Arial" charset="0"/>
              </a:rPr>
              <a:t>Tier 2 – EFs based on the Danish inventory. Sensible to aggregate IIIA, IIIB and IV in a consistent way (if possible).</a:t>
            </a:r>
          </a:p>
          <a:p>
            <a:pPr marL="0" indent="0" eaLnBrk="1" hangingPunct="1">
              <a:buNone/>
              <a:defRPr/>
            </a:pPr>
            <a:endParaRPr lang="en-GB" sz="24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en-GB" sz="2400" dirty="0">
                <a:latin typeface="Arial" charset="0"/>
              </a:rPr>
              <a:t>Tier 1 - Amend to be year specific EFs. </a:t>
            </a:r>
          </a:p>
          <a:p>
            <a:pPr marL="0" indent="0" eaLnBrk="1" hangingPunct="1">
              <a:buNone/>
              <a:defRPr/>
            </a:pPr>
            <a:endParaRPr lang="en-GB" sz="24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en-GB" sz="2400" dirty="0">
                <a:latin typeface="Arial" charset="0"/>
              </a:rPr>
              <a:t>Tier 0 Indicators – Identifying detailed inventories and commonly available datasets that correlate with emissions.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53514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591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Default Design</vt:lpstr>
      <vt:lpstr>Transport Expert Panel</vt:lpstr>
      <vt:lpstr>Agenda</vt:lpstr>
      <vt:lpstr>Progress since last year</vt:lpstr>
      <vt:lpstr>Aviation (1/2)</vt:lpstr>
      <vt:lpstr>Aviation (2/2)</vt:lpstr>
      <vt:lpstr>Eco-Innovations (1/2): Promising technologies to reduce CO2 emissions</vt:lpstr>
      <vt:lpstr>Eco-Innovations (2/2)</vt:lpstr>
      <vt:lpstr>AEIG Revision: NRMM</vt:lpstr>
      <vt:lpstr>AEIG Revision: Discussion Points</vt:lpstr>
      <vt:lpstr>AEIG Revision: Feedback</vt:lpstr>
      <vt:lpstr>PowerPoint Presentation</vt:lpstr>
      <vt:lpstr>2015-2016 Work Plan</vt:lpstr>
    </vt:vector>
  </TitlesOfParts>
  <Company>LAT/AUTh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Expert Panel</dc:title>
  <dc:creator>LN</dc:creator>
  <cp:lastModifiedBy>Leon</cp:lastModifiedBy>
  <cp:revision>24</cp:revision>
  <dcterms:created xsi:type="dcterms:W3CDTF">2010-05-11T07:14:25Z</dcterms:created>
  <dcterms:modified xsi:type="dcterms:W3CDTF">2015-05-12T10:41:06Z</dcterms:modified>
</cp:coreProperties>
</file>