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314" r:id="rId3"/>
    <p:sldId id="301" r:id="rId4"/>
    <p:sldId id="305" r:id="rId5"/>
    <p:sldId id="306" r:id="rId6"/>
    <p:sldId id="312" r:id="rId7"/>
    <p:sldId id="309" r:id="rId8"/>
    <p:sldId id="307" r:id="rId9"/>
    <p:sldId id="310" r:id="rId10"/>
    <p:sldId id="313" r:id="rId11"/>
    <p:sldId id="315" r:id="rId12"/>
    <p:sldId id="317" r:id="rId13"/>
    <p:sldId id="319" r:id="rId14"/>
    <p:sldId id="318" r:id="rId15"/>
    <p:sldId id="320" r:id="rId16"/>
    <p:sldId id="321" r:id="rId17"/>
    <p:sldId id="297" r:id="rId18"/>
    <p:sldId id="30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4"/>
    <a:srgbClr val="0096C8"/>
    <a:srgbClr val="99FF66"/>
    <a:srgbClr val="CCFFFF"/>
    <a:srgbClr val="0000FF"/>
    <a:srgbClr val="E3ECF9"/>
    <a:srgbClr val="0066FF"/>
    <a:srgbClr val="3399FF"/>
    <a:srgbClr val="F5F8FF"/>
    <a:srgbClr val="F5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2" autoAdjust="0"/>
    <p:restoredTop sz="94660"/>
  </p:normalViewPr>
  <p:slideViewPr>
    <p:cSldViewPr>
      <p:cViewPr varScale="1">
        <p:scale>
          <a:sx n="72" d="100"/>
          <a:sy n="72" d="100"/>
        </p:scale>
        <p:origin x="3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E3FE7-7AEE-4AA3-97C7-07257B79D264}" type="datetimeFigureOut">
              <a:rPr lang="en-GB" smtClean="0"/>
              <a:pPr/>
              <a:t>13/05/2015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8BD8B-477C-452D-A11F-19CABC0195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955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D8E014-6F39-4AAF-8D3A-09D81BF25239}" type="datetimeFigureOut">
              <a:rPr lang="en-US"/>
              <a:pPr>
                <a:defRPr/>
              </a:pPr>
              <a:t>5/13/2015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63B886-F441-4C49-9D3F-124641588C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4AB66-33BC-43DB-AE19-FDB584F1E87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55308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B6EDC-6938-460B-A985-FBFDC61B68F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86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B6EDC-6938-460B-A985-FBFDC61B68F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83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B6EDC-6938-460B-A985-FBFDC61B68F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31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B6EDC-6938-460B-A985-FBFDC61B68F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95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B6EDC-6938-460B-A985-FBFDC61B68F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81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75B68-9D36-4A1E-A239-E617C059718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45290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75B68-9D36-4A1E-A239-E617C059718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33519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75B68-9D36-4A1E-A239-E617C059718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5569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4AB66-33BC-43DB-AE19-FDB584F1E87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96317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4AB66-33BC-43DB-AE19-FDB584F1E87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4904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4AB66-33BC-43DB-AE19-FDB584F1E87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0046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4AB66-33BC-43DB-AE19-FDB584F1E87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4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4AB66-33BC-43DB-AE19-FDB584F1E87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3360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4AB66-33BC-43DB-AE19-FDB584F1E87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911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4AB66-33BC-43DB-AE19-FDB584F1E87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8172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4AB66-33BC-43DB-AE19-FDB584F1E87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6138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rgbClr val="0096C8"/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GB" b="1" dirty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lvl="0" eaLnBrk="1" hangingPunct="1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7200800" cy="118109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GB" sz="4400" b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j-ea"/>
                <a:cs typeface="+mj-cs"/>
              </a:defRPr>
            </a:lvl1pPr>
          </a:lstStyle>
          <a:p>
            <a:pPr lvl="0" algn="ctr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9" y="1268761"/>
            <a:ext cx="7972452" cy="48574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Picture 5" descr="aether_logo_mediu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95429" y="6145806"/>
            <a:ext cx="2341067" cy="667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GB" sz="4400" b="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j-ea"/>
                <a:cs typeface="+mj-cs"/>
              </a:defRPr>
            </a:lvl1pPr>
          </a:lstStyle>
          <a:p>
            <a:pPr lvl="0" algn="ctr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4038600" cy="4857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1"/>
            <a:ext cx="4038600" cy="4857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7" descr="aether_logo_mediu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95429" y="6145806"/>
            <a:ext cx="2341067" cy="667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ther_logo_mediu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95429" y="6145806"/>
            <a:ext cx="2341067" cy="66757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GB" sz="4400" b="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j-ea"/>
                <a:cs typeface="+mj-cs"/>
              </a:defRPr>
            </a:lvl1pPr>
          </a:lstStyle>
          <a:p>
            <a:pPr lvl="0" algn="ctr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761"/>
            <a:ext cx="8229600" cy="485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62" r:id="rId3"/>
    <p:sldLayoutId id="214748396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ether-uk.com/" TargetMode="External"/><Relationship Id="rId4" Type="http://schemas.openxmlformats.org/officeDocument/2006/relationships/hyperlink" Target="mailto:chris.dore@aether-uk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4904"/>
            <a:ext cx="9144000" cy="1584176"/>
          </a:xfrm>
        </p:spPr>
        <p:txBody>
          <a:bodyPr/>
          <a:lstStyle/>
          <a:p>
            <a:pPr algn="ctr"/>
            <a:r>
              <a:rPr lang="en-GB" dirty="0" smtClean="0"/>
              <a:t>BC Reporting under the CLRTAP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136048"/>
            <a:ext cx="8568952" cy="1605320"/>
          </a:xfrm>
        </p:spPr>
        <p:txBody>
          <a:bodyPr/>
          <a:lstStyle/>
          <a:p>
            <a:r>
              <a:rPr lang="en-GB" dirty="0" smtClean="0"/>
              <a:t>Dr Chris </a:t>
            </a:r>
            <a:r>
              <a:rPr lang="en-GB" dirty="0" smtClean="0"/>
              <a:t>Dore – Aether</a:t>
            </a:r>
          </a:p>
          <a:p>
            <a:r>
              <a:rPr lang="en-GB" dirty="0" smtClean="0"/>
              <a:t>Emily West – Environment Canada</a:t>
            </a:r>
          </a:p>
          <a:p>
            <a:r>
              <a:rPr lang="en-GB" dirty="0" smtClean="0">
                <a:latin typeface="Arial" charset="0"/>
              </a:rPr>
              <a:t>(Robert </a:t>
            </a:r>
            <a:r>
              <a:rPr lang="en-GB" dirty="0">
                <a:latin typeface="Arial" charset="0"/>
              </a:rPr>
              <a:t>Wankmueller </a:t>
            </a:r>
            <a:r>
              <a:rPr lang="en-GB" dirty="0" smtClean="0">
                <a:latin typeface="Arial" charset="0"/>
              </a:rPr>
              <a:t>– CEIP)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93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2. Emissions Reporting</a:t>
            </a:r>
            <a:endParaRPr lang="en-GB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3" y="1018555"/>
            <a:ext cx="8964488" cy="5572125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GB" b="1" dirty="0" smtClean="0">
                <a:latin typeface="Arial" charset="0"/>
              </a:rPr>
              <a:t>Source </a:t>
            </a:r>
            <a:r>
              <a:rPr lang="en-GB" b="1" dirty="0" smtClean="0">
                <a:latin typeface="Arial" charset="0"/>
              </a:rPr>
              <a:t>Apportionment –Country Comparison</a:t>
            </a:r>
            <a:endParaRPr lang="en-GB" b="1" dirty="0" smtClean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GB" sz="2400" dirty="0" smtClean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72816"/>
            <a:ext cx="9144001" cy="50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CA" b="1" dirty="0" smtClean="0">
                <a:solidFill>
                  <a:srgbClr val="00B050"/>
                </a:solidFill>
              </a:rPr>
              <a:t>2. Emissions Reporting</a:t>
            </a:r>
            <a:endParaRPr lang="en-CA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731371"/>
              </p:ext>
            </p:extLst>
          </p:nvPr>
        </p:nvGraphicFramePr>
        <p:xfrm>
          <a:off x="107504" y="1556792"/>
          <a:ext cx="8676457" cy="4344437"/>
        </p:xfrm>
        <a:graphic>
          <a:graphicData uri="http://schemas.openxmlformats.org/drawingml/2006/table">
            <a:tbl>
              <a:tblPr/>
              <a:tblGrid>
                <a:gridCol w="5237732"/>
                <a:gridCol w="850333"/>
                <a:gridCol w="994052"/>
                <a:gridCol w="1594340"/>
              </a:tblGrid>
              <a:tr h="65372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NFR </a:t>
                      </a:r>
                      <a:r>
                        <a:rPr lang="en-CA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Longname</a:t>
                      </a:r>
                      <a:endParaRPr lang="en-CA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33" marR="11633" marT="11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NFR Code</a:t>
                      </a:r>
                    </a:p>
                  </a:txBody>
                  <a:tcPr marL="11633" marR="11633" marT="11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PM</a:t>
                      </a: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  <a:r>
                        <a:rPr lang="en-C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C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C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CA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kt</a:t>
                      </a:r>
                      <a:r>
                        <a:rPr lang="en-C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1633" marR="11633" marT="11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Black Carbon</a:t>
                      </a:r>
                      <a:br>
                        <a:rPr lang="en-C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C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CA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kt</a:t>
                      </a:r>
                      <a:r>
                        <a:rPr lang="en-CA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1633" marR="11633" marT="11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2686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Residential: Stationary </a:t>
                      </a:r>
                    </a:p>
                  </a:txBody>
                  <a:tcPr marL="8793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1A4bi</a:t>
                      </a:r>
                    </a:p>
                  </a:txBody>
                  <a:tcPr marL="87934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691.41</a:t>
                      </a: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64.81</a:t>
                      </a: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62">
                <a:tc>
                  <a:txBody>
                    <a:bodyPr/>
                    <a:lstStyle/>
                    <a:p>
                      <a:pPr algn="l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Road transport: Passenger cars</a:t>
                      </a:r>
                    </a:p>
                  </a:txBody>
                  <a:tcPr marL="8793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1A3bi</a:t>
                      </a:r>
                    </a:p>
                  </a:txBody>
                  <a:tcPr marL="87934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33.64</a:t>
                      </a: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22.49</a:t>
                      </a: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Agriculture/Forestry/Fishing: Off-road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machinery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3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1A4cii</a:t>
                      </a:r>
                    </a:p>
                  </a:txBody>
                  <a:tcPr marL="87934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25.86</a:t>
                      </a: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16.95</a:t>
                      </a: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Road transport: Heavy duty vehicles and buses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3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1A3biii</a:t>
                      </a:r>
                    </a:p>
                  </a:txBody>
                  <a:tcPr marL="87934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25.40</a:t>
                      </a: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16.74</a:t>
                      </a: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Road transport: Light duty vehicles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3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1A3bii</a:t>
                      </a:r>
                    </a:p>
                  </a:txBody>
                  <a:tcPr marL="87934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20.87</a:t>
                      </a: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13.82</a:t>
                      </a: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 Combustion in manufacturing industries and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construction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3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1A2gvii </a:t>
                      </a:r>
                    </a:p>
                  </a:txBody>
                  <a:tcPr marL="8793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17.37</a:t>
                      </a:r>
                    </a:p>
                  </a:txBody>
                  <a:tcPr marL="11633" marR="11633" marT="11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11.93</a:t>
                      </a:r>
                    </a:p>
                  </a:txBody>
                  <a:tcPr marL="11633" marR="11633" marT="11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International maritime navigation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3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1A3di(</a:t>
                      </a:r>
                      <a:r>
                        <a:rPr lang="en-CA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87934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54.72</a:t>
                      </a: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8.07</a:t>
                      </a: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 (fuel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used)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3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34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10.69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4.86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Stationary combustion in manufacturing industries and construction: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3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1A2gviii</a:t>
                      </a:r>
                    </a:p>
                  </a:txBody>
                  <a:tcPr marL="8793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20.64</a:t>
                      </a:r>
                    </a:p>
                  </a:txBody>
                  <a:tcPr marL="11633" marR="11633" marT="11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4.62</a:t>
                      </a:r>
                    </a:p>
                  </a:txBody>
                  <a:tcPr marL="11633" marR="11633" marT="116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navigation (shipping)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3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1A3dii</a:t>
                      </a:r>
                    </a:p>
                  </a:txBody>
                  <a:tcPr marL="87934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22.67</a:t>
                      </a: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4.36</a:t>
                      </a:r>
                    </a:p>
                  </a:txBody>
                  <a:tcPr marL="11633" marR="11633" marT="11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21232" y="1052736"/>
            <a:ext cx="9165231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</a:pPr>
            <a:r>
              <a:rPr lang="en-CA" sz="2800" kern="0" dirty="0" smtClean="0"/>
              <a:t>Top </a:t>
            </a:r>
            <a:r>
              <a:rPr lang="en-CA" sz="2800" kern="0" dirty="0" smtClean="0"/>
              <a:t>10 </a:t>
            </a:r>
            <a:r>
              <a:rPr lang="en-CA" sz="2800" kern="0" dirty="0" smtClean="0"/>
              <a:t>NFR Sector </a:t>
            </a:r>
            <a:r>
              <a:rPr lang="en-CA" sz="2800" kern="0" dirty="0" smtClean="0"/>
              <a:t>account </a:t>
            </a:r>
            <a:r>
              <a:rPr lang="en-CA" sz="2800" kern="0" dirty="0" smtClean="0"/>
              <a:t>for 77% of total BC emissions</a:t>
            </a:r>
            <a:r>
              <a:rPr lang="en-CA" sz="2800" kern="0" dirty="0" smtClean="0"/>
              <a:t>.</a:t>
            </a:r>
            <a:endParaRPr lang="en-CA" sz="2800" kern="0" dirty="0" smtClean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2" y="6067425"/>
            <a:ext cx="9124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05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CA" b="1" dirty="0" smtClean="0">
                <a:solidFill>
                  <a:srgbClr val="00B050"/>
                </a:solidFill>
              </a:rPr>
              <a:t>2. Emissions Reporting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21232" y="836712"/>
            <a:ext cx="9165231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</a:pPr>
            <a:r>
              <a:rPr lang="en-CA" sz="3200" kern="0" dirty="0" smtClean="0"/>
              <a:t>BC/PM</a:t>
            </a:r>
            <a:r>
              <a:rPr lang="en-CA" sz="3200" kern="0" baseline="-25000" dirty="0" smtClean="0"/>
              <a:t>2.5</a:t>
            </a:r>
            <a:r>
              <a:rPr lang="en-CA" sz="3200" kern="0" dirty="0" smtClean="0"/>
              <a:t> (as %)</a:t>
            </a:r>
            <a:endParaRPr lang="en-CA" sz="3200" kern="0" dirty="0" smtClean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2" y="6067425"/>
            <a:ext cx="9124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8" y="1381934"/>
            <a:ext cx="8675306" cy="54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CA" b="1" dirty="0" smtClean="0">
                <a:solidFill>
                  <a:srgbClr val="00B050"/>
                </a:solidFill>
              </a:rPr>
              <a:t>2. Emissions Reporting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21232" y="836712"/>
            <a:ext cx="9165231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</a:pPr>
            <a:r>
              <a:rPr lang="en-CA" sz="3200" kern="0" dirty="0"/>
              <a:t>1A4bi – Residential BC/PM</a:t>
            </a:r>
            <a:r>
              <a:rPr lang="en-CA" sz="3200" kern="0" baseline="-25000" dirty="0"/>
              <a:t>2.5</a:t>
            </a:r>
            <a:r>
              <a:rPr lang="en-CA" sz="3200" kern="0" dirty="0"/>
              <a:t> (as %)</a:t>
            </a:r>
            <a:endParaRPr lang="en-CA" sz="3200" kern="0" dirty="0" smtClean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2" y="6067425"/>
            <a:ext cx="9124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79" y="1268759"/>
            <a:ext cx="8897839" cy="53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CA" b="1" dirty="0" smtClean="0">
                <a:solidFill>
                  <a:srgbClr val="00B050"/>
                </a:solidFill>
              </a:rPr>
              <a:t>2. Emissions Reporting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21232" y="836712"/>
            <a:ext cx="9165231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</a:pPr>
            <a:r>
              <a:rPr lang="en-CA" sz="3200" kern="0" dirty="0" smtClean="0"/>
              <a:t>1A3bi – </a:t>
            </a:r>
            <a:r>
              <a:rPr lang="en-CA" sz="3200" kern="0" dirty="0"/>
              <a:t>Passenger Cars BC/PM</a:t>
            </a:r>
            <a:r>
              <a:rPr lang="en-CA" sz="3200" kern="0" baseline="-25000" dirty="0"/>
              <a:t>2.5</a:t>
            </a:r>
            <a:r>
              <a:rPr lang="en-CA" sz="3200" kern="0" dirty="0"/>
              <a:t> (as %)</a:t>
            </a:r>
            <a:endParaRPr lang="en-CA" sz="3200" kern="0" dirty="0" smtClean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2" y="6067425"/>
            <a:ext cx="9124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09" y="1265802"/>
            <a:ext cx="8841579" cy="5325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4899" y="2813180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/>
              <a:t>Gasoline EF’s range from (2-30% of PM</a:t>
            </a:r>
            <a:r>
              <a:rPr lang="en-CA" sz="2400" baseline="-25000" dirty="0"/>
              <a:t>2.5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Diesel </a:t>
            </a:r>
            <a:r>
              <a:rPr lang="en-CA" sz="2400" dirty="0"/>
              <a:t>EF’s range from (10-87% of PM</a:t>
            </a:r>
            <a:r>
              <a:rPr lang="en-CA" sz="2400" baseline="-25000" dirty="0"/>
              <a:t>2.5</a:t>
            </a:r>
            <a:r>
              <a:rPr lang="en-CA" sz="2400" dirty="0"/>
              <a:t>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541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CA" b="1" dirty="0" smtClean="0">
                <a:solidFill>
                  <a:srgbClr val="00B050"/>
                </a:solidFill>
              </a:rPr>
              <a:t>2. Emissions Reporting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21232" y="836712"/>
            <a:ext cx="9165231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</a:pPr>
            <a:r>
              <a:rPr lang="en-CA" sz="3200" kern="0" dirty="0" smtClean="0"/>
              <a:t>1A4cii – </a:t>
            </a:r>
            <a:r>
              <a:rPr lang="en-CA" sz="3200" kern="0" dirty="0" err="1" smtClean="0"/>
              <a:t>Agricul</a:t>
            </a:r>
            <a:r>
              <a:rPr lang="en-CA" sz="3200" kern="0" dirty="0" smtClean="0"/>
              <a:t>/Forestry/Fishing NRMM</a:t>
            </a:r>
            <a:endParaRPr lang="en-CA" sz="3200" kern="0" dirty="0" smtClean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2" y="6067425"/>
            <a:ext cx="9124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60" y="1491169"/>
            <a:ext cx="8834363" cy="53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22" y="3040950"/>
            <a:ext cx="2851007" cy="38170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Conclusions/Recommendations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071563"/>
            <a:ext cx="6295022" cy="557212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b="1" dirty="0" smtClean="0"/>
              <a:t>The Reported Data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 smtClean="0"/>
              <a:t>Good </a:t>
            </a:r>
            <a:r>
              <a:rPr lang="en-GB" sz="2800" dirty="0" smtClean="0"/>
              <a:t>coverage for the first year of voluntary </a:t>
            </a:r>
            <a:r>
              <a:rPr lang="en-GB" sz="2800" dirty="0" smtClean="0"/>
              <a:t>reporting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800" dirty="0" smtClean="0"/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/>
              <a:t>Some specific gaps are </a:t>
            </a:r>
            <a:r>
              <a:rPr lang="en-GB" sz="2800" dirty="0" smtClean="0"/>
              <a:t>evident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800" dirty="0"/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 smtClean="0"/>
              <a:t>A number of clear trends have been identified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2800" dirty="0" smtClean="0"/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 smtClean="0"/>
              <a:t>Some questions remain from analysis of source apportionment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6243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/>
              <a:t>Conclusions/Recommendations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071563"/>
            <a:ext cx="9036496" cy="557212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GB" b="1" dirty="0"/>
              <a:t>The </a:t>
            </a:r>
            <a:r>
              <a:rPr lang="en-GB" b="1" dirty="0" smtClean="0"/>
              <a:t>Next Steps</a:t>
            </a:r>
            <a:endParaRPr lang="en-GB" b="1" dirty="0"/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GB" sz="2800" dirty="0" smtClean="0"/>
              <a:t>Aim to improve all reporting, but some countries are more important than others!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GB" sz="2800" dirty="0" smtClean="0"/>
              <a:t>Development </a:t>
            </a:r>
            <a:r>
              <a:rPr lang="en-GB" sz="2800" dirty="0"/>
              <a:t>of methodologies and </a:t>
            </a:r>
            <a:r>
              <a:rPr lang="en-GB" sz="2800" dirty="0" smtClean="0"/>
              <a:t>EFs is on-going.</a:t>
            </a:r>
            <a:endParaRPr lang="en-GB" sz="2800" dirty="0"/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GB" sz="2800" dirty="0"/>
              <a:t>Continued comparisons of CLRTAP vs “research” inventories are important </a:t>
            </a:r>
            <a:r>
              <a:rPr lang="en-GB" sz="2800" dirty="0" smtClean="0"/>
              <a:t>for verification purposes.</a:t>
            </a:r>
            <a:endParaRPr lang="en-GB" sz="2800" dirty="0"/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GB" sz="2800" dirty="0"/>
              <a:t>TFEIP to strengthen links to other “communities</a:t>
            </a:r>
            <a:r>
              <a:rPr lang="en-GB" sz="2800" dirty="0" smtClean="0"/>
              <a:t>”.</a:t>
            </a:r>
            <a:endParaRPr lang="en-GB" sz="2800" dirty="0"/>
          </a:p>
          <a:p>
            <a:pPr marL="514350" indent="-514350" eaLnBrk="1" hangingPunct="1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GB" sz="2800" dirty="0" smtClean="0"/>
              <a:t>The aim should be that n</a:t>
            </a:r>
            <a:r>
              <a:rPr lang="en-GB" sz="2800" dirty="0" smtClean="0"/>
              <a:t>ational inventories inform </a:t>
            </a:r>
            <a:r>
              <a:rPr lang="en-GB" sz="2800" dirty="0" smtClean="0"/>
              <a:t>GAINS (not the other way around!).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sz="28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4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43" y="1079324"/>
            <a:ext cx="4337093" cy="580668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1" y="1071563"/>
            <a:ext cx="5059443" cy="55721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900"/>
              </a:spcAft>
              <a:defRPr/>
            </a:pPr>
            <a:endParaRPr lang="en-GB" sz="2800" dirty="0" smtClean="0"/>
          </a:p>
          <a:p>
            <a:pPr marL="0" indent="0" algn="ctr" eaLnBrk="1" hangingPunct="1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GB" sz="4000" b="1" dirty="0" smtClean="0"/>
              <a:t>THANK-YOU FOR YOUR ATTENTION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sz="28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sz="2800" b="1" dirty="0" smtClean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sz="28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sz="2800" b="1" dirty="0" smtClean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sz="28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sz="28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  <a:p>
            <a:pPr eaLnBrk="1" hangingPunct="1">
              <a:buNone/>
            </a:pPr>
            <a:r>
              <a:rPr lang="en-GB" sz="2000" dirty="0" err="1" smtClean="0">
                <a:hlinkClick r:id="rId4"/>
              </a:rPr>
              <a:t>chrisdore@aether-ukcom</a:t>
            </a:r>
            <a:r>
              <a:rPr lang="en-GB" sz="2000" dirty="0" smtClean="0"/>
              <a:t> </a:t>
            </a:r>
            <a:endParaRPr lang="en-GB" sz="2000" dirty="0"/>
          </a:p>
          <a:p>
            <a:pPr eaLnBrk="1" hangingPunct="1">
              <a:buNone/>
            </a:pPr>
            <a:r>
              <a:rPr lang="en-GB" sz="2000" dirty="0"/>
              <a:t>+44(0)1865 261466</a:t>
            </a:r>
          </a:p>
          <a:p>
            <a:pPr eaLnBrk="1" hangingPunct="1">
              <a:buNone/>
            </a:pPr>
            <a:r>
              <a:rPr lang="en-GB" sz="2000" dirty="0">
                <a:hlinkClick r:id="rId5"/>
              </a:rPr>
              <a:t>www.aether-uk.com</a:t>
            </a:r>
            <a:r>
              <a:rPr lang="en-GB" sz="2000" dirty="0"/>
              <a:t>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sz="3600" b="1" dirty="0" smtClean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071563"/>
            <a:ext cx="9252520" cy="5572125"/>
          </a:xfrm>
        </p:spPr>
        <p:txBody>
          <a:bodyPr/>
          <a:lstStyle/>
          <a:p>
            <a:pPr eaLnBrk="1" hangingPunct="1">
              <a:defRPr/>
            </a:pPr>
            <a:endParaRPr lang="en-GB" sz="1000" dirty="0" smtClean="0">
              <a:latin typeface="Arial" charset="0"/>
            </a:endParaRPr>
          </a:p>
          <a:p>
            <a:pPr marL="742950" indent="-742950" eaLnBrk="1" hangingPunct="1">
              <a:buFont typeface="+mj-lt"/>
              <a:buAutoNum type="arabicPeriod"/>
              <a:defRPr/>
            </a:pPr>
            <a:endParaRPr lang="en-GB" sz="2800" dirty="0" smtClean="0">
              <a:latin typeface="Arial" charset="0"/>
            </a:endParaRP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GB" dirty="0" smtClean="0">
                <a:latin typeface="Arial" charset="0"/>
              </a:rPr>
              <a:t>Background and Context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GB" dirty="0" smtClean="0">
                <a:latin typeface="Arial" charset="0"/>
              </a:rPr>
              <a:t>Reported Emissions</a:t>
            </a:r>
            <a:endParaRPr lang="en-GB" dirty="0" smtClean="0">
              <a:latin typeface="Arial" charset="0"/>
            </a:endParaRP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GB" dirty="0" smtClean="0">
                <a:latin typeface="Arial" charset="0"/>
              </a:rPr>
              <a:t>Summary of Conclusions/Recommendations</a:t>
            </a:r>
          </a:p>
          <a:p>
            <a:pPr marL="1143000" lvl="1" indent="-742950" eaLnBrk="1" hangingPunct="1">
              <a:defRPr/>
            </a:pPr>
            <a:r>
              <a:rPr lang="en-GB" dirty="0" smtClean="0">
                <a:latin typeface="Arial" charset="0"/>
              </a:rPr>
              <a:t>The Reported Data</a:t>
            </a:r>
          </a:p>
          <a:p>
            <a:pPr marL="1143000" lvl="1" indent="-742950" eaLnBrk="1" hangingPunct="1">
              <a:defRPr/>
            </a:pPr>
            <a:r>
              <a:rPr lang="en-GB" dirty="0" smtClean="0">
                <a:latin typeface="Arial" charset="0"/>
              </a:rPr>
              <a:t>Next Steps</a:t>
            </a:r>
          </a:p>
          <a:p>
            <a:pPr marL="0" indent="0" eaLnBrk="1" hangingPunct="1">
              <a:buNone/>
              <a:defRPr/>
            </a:pPr>
            <a:endParaRPr lang="en-GB" sz="4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1. Background and Context</a:t>
            </a:r>
            <a:endParaRPr lang="en-GB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3" y="1071563"/>
            <a:ext cx="8964488" cy="55721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b="1" dirty="0" smtClean="0">
                <a:latin typeface="Arial" charset="0"/>
              </a:rPr>
              <a:t>Introduction of Voluntary Reporting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GB" sz="2800" dirty="0" smtClean="0"/>
              <a:t>Recognition </a:t>
            </a:r>
            <a:r>
              <a:rPr lang="en-GB" sz="2800" dirty="0" smtClean="0"/>
              <a:t>that the expertise within </a:t>
            </a:r>
            <a:r>
              <a:rPr lang="en-GB" sz="2800" dirty="0" smtClean="0"/>
              <a:t>the Convention </a:t>
            </a:r>
            <a:r>
              <a:rPr lang="en-GB" sz="2800" dirty="0" smtClean="0"/>
              <a:t>is suited to the reporting of BC</a:t>
            </a:r>
            <a:endParaRPr lang="en-GB" sz="2800" dirty="0" smtClean="0"/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GB" sz="2800" dirty="0" smtClean="0"/>
              <a:t>Revised Gothenburg </a:t>
            </a:r>
            <a:r>
              <a:rPr lang="en-GB" sz="2800" dirty="0" smtClean="0"/>
              <a:t>Protocol and revisions </a:t>
            </a:r>
            <a:r>
              <a:rPr lang="en-GB" sz="2800" dirty="0" smtClean="0"/>
              <a:t>to </a:t>
            </a:r>
            <a:r>
              <a:rPr lang="en-GB" sz="2800" dirty="0" smtClean="0"/>
              <a:t>Reporting Guidelines: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GB" sz="2400" dirty="0" smtClean="0"/>
              <a:t>A</a:t>
            </a:r>
            <a:r>
              <a:rPr lang="en-GB" sz="2400" dirty="0" smtClean="0"/>
              <a:t>llow for the incorporation of voluntary reporting f</a:t>
            </a:r>
            <a:r>
              <a:rPr lang="en-GB" sz="2400" dirty="0" smtClean="0"/>
              <a:t>rom 2013 onwards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GB" sz="2800" dirty="0" smtClean="0"/>
              <a:t>Revision of the EMEP/EEA Guidebook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GB" sz="2400" dirty="0" smtClean="0"/>
              <a:t>A</a:t>
            </a:r>
            <a:r>
              <a:rPr lang="en-GB" sz="2400" dirty="0" smtClean="0"/>
              <a:t>llows for BC EFs to be added.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07" y="4869160"/>
            <a:ext cx="3671757" cy="19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2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2. Emissions Reporting</a:t>
            </a:r>
            <a:endParaRPr lang="en-GB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3" y="1018555"/>
            <a:ext cx="8964488" cy="5572125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GB" b="1" dirty="0" smtClean="0">
                <a:latin typeface="Arial" charset="0"/>
              </a:rPr>
              <a:t>Summary of Data Submissions </a:t>
            </a:r>
            <a:r>
              <a:rPr lang="en-GB" b="1" dirty="0" smtClean="0">
                <a:latin typeface="Arial" charset="0"/>
              </a:rPr>
              <a:t>2000-2013</a:t>
            </a:r>
            <a:endParaRPr lang="en-GB" b="1" dirty="0" smtClean="0">
              <a:latin typeface="Arial" charset="0"/>
            </a:endParaRPr>
          </a:p>
          <a:p>
            <a:pPr>
              <a:spcBef>
                <a:spcPts val="462"/>
              </a:spcBef>
              <a:spcAft>
                <a:spcPts val="0"/>
              </a:spcAft>
            </a:pPr>
            <a:r>
              <a:rPr lang="en-GB" sz="2800" dirty="0" smtClean="0"/>
              <a:t>Countries Reporting BC</a:t>
            </a:r>
          </a:p>
          <a:p>
            <a:pPr lvl="1">
              <a:spcBef>
                <a:spcPts val="462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0070C0"/>
                </a:solidFill>
              </a:rPr>
              <a:t>Canada</a:t>
            </a:r>
            <a:r>
              <a:rPr lang="en-GB" sz="2400" dirty="0">
                <a:solidFill>
                  <a:srgbClr val="0070C0"/>
                </a:solidFill>
              </a:rPr>
              <a:t>*</a:t>
            </a:r>
            <a:r>
              <a:rPr lang="en-GB" sz="2400" dirty="0" smtClean="0">
                <a:solidFill>
                  <a:srgbClr val="0070C0"/>
                </a:solidFill>
              </a:rPr>
              <a:t>, United </a:t>
            </a:r>
            <a:r>
              <a:rPr lang="en-GB" sz="2400" dirty="0">
                <a:solidFill>
                  <a:srgbClr val="0070C0"/>
                </a:solidFill>
              </a:rPr>
              <a:t>States**</a:t>
            </a:r>
          </a:p>
          <a:p>
            <a:pPr lvl="1">
              <a:spcBef>
                <a:spcPts val="462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0070C0"/>
                </a:solidFill>
              </a:rPr>
              <a:t>Finland, Norway, Sweden</a:t>
            </a:r>
          </a:p>
          <a:p>
            <a:pPr lvl="1">
              <a:spcBef>
                <a:spcPts val="462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0070C0"/>
                </a:solidFill>
              </a:rPr>
              <a:t>France, Italy, United </a:t>
            </a:r>
            <a:r>
              <a:rPr lang="en-GB" sz="2400" dirty="0">
                <a:solidFill>
                  <a:srgbClr val="0070C0"/>
                </a:solidFill>
              </a:rPr>
              <a:t>Kingdom</a:t>
            </a:r>
            <a:endParaRPr lang="en-GB" sz="2400" dirty="0" smtClean="0">
              <a:solidFill>
                <a:srgbClr val="0070C0"/>
              </a:solidFill>
            </a:endParaRPr>
          </a:p>
          <a:p>
            <a:pPr lvl="1">
              <a:spcBef>
                <a:spcPts val="462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0070C0"/>
                </a:solidFill>
              </a:rPr>
              <a:t>Azerbaijan, Belgium, Bulgaria, Croatia, Cyprus, Denmark, Estonia, Hungary, Ireland, Latvia, Lithuania, Malta, Netherlands, Portugal, Republic </a:t>
            </a:r>
            <a:r>
              <a:rPr lang="en-GB" sz="2400" dirty="0">
                <a:solidFill>
                  <a:srgbClr val="0070C0"/>
                </a:solidFill>
              </a:rPr>
              <a:t>of </a:t>
            </a:r>
            <a:r>
              <a:rPr lang="en-GB" sz="2400" dirty="0" smtClean="0">
                <a:solidFill>
                  <a:srgbClr val="0070C0"/>
                </a:solidFill>
              </a:rPr>
              <a:t>Moldova, Romania, Serbia, and Switzerland. </a:t>
            </a:r>
            <a:endParaRPr lang="en-GB" sz="2400" dirty="0" smtClean="0">
              <a:solidFill>
                <a:srgbClr val="0070C0"/>
              </a:solidFill>
            </a:endParaRPr>
          </a:p>
          <a:p>
            <a:pPr>
              <a:spcBef>
                <a:spcPts val="462"/>
              </a:spcBef>
              <a:spcAft>
                <a:spcPts val="0"/>
              </a:spcAft>
            </a:pPr>
            <a:r>
              <a:rPr lang="en-GB" sz="2800" dirty="0" smtClean="0"/>
              <a:t>USA – 405 ktonnes (2011)</a:t>
            </a:r>
          </a:p>
          <a:p>
            <a:pPr>
              <a:spcBef>
                <a:spcPts val="462"/>
              </a:spcBef>
              <a:spcAft>
                <a:spcPts val="0"/>
              </a:spcAft>
            </a:pPr>
            <a:r>
              <a:rPr lang="en-GB" sz="2800" dirty="0" smtClean="0"/>
              <a:t>Canada &amp; European countries – 209 ktonnes (2011*)</a:t>
            </a:r>
          </a:p>
          <a:p>
            <a:pPr>
              <a:spcBef>
                <a:spcPts val="462"/>
              </a:spcBef>
              <a:spcAft>
                <a:spcPts val="0"/>
              </a:spcAft>
            </a:pPr>
            <a:r>
              <a:rPr lang="en-CA" sz="2800" dirty="0"/>
              <a:t>Residential </a:t>
            </a:r>
            <a:r>
              <a:rPr lang="en-CA" sz="2800" dirty="0" smtClean="0"/>
              <a:t>(Stationary) &amp; Passenger </a:t>
            </a:r>
            <a:r>
              <a:rPr lang="en-CA" sz="2800" dirty="0"/>
              <a:t>Cars </a:t>
            </a:r>
            <a:r>
              <a:rPr lang="en-CA" sz="2800" dirty="0" smtClean="0"/>
              <a:t>– 40%</a:t>
            </a:r>
            <a:endParaRPr lang="en-CA" sz="2800" dirty="0"/>
          </a:p>
          <a:p>
            <a:pPr>
              <a:spcBef>
                <a:spcPts val="462"/>
              </a:spcBef>
              <a:spcAft>
                <a:spcPts val="0"/>
              </a:spcAft>
            </a:pPr>
            <a:endParaRPr lang="en-GB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2. Emissions Reporting</a:t>
            </a:r>
            <a:endParaRPr lang="en-GB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3" y="1018555"/>
            <a:ext cx="8964488" cy="5572125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GB" b="1" dirty="0" smtClean="0">
                <a:latin typeface="Arial" charset="0"/>
              </a:rPr>
              <a:t>Trends with </a:t>
            </a:r>
            <a:r>
              <a:rPr lang="en-GB" b="1" dirty="0" smtClean="0">
                <a:latin typeface="Arial" charset="0"/>
              </a:rPr>
              <a:t>Time (Large Countries)</a:t>
            </a:r>
            <a:endParaRPr lang="en-GB" b="1" dirty="0" smtClean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GB" sz="2400" dirty="0" smtClean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4808"/>
            <a:ext cx="9134105" cy="58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4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2. Emissions Reporting</a:t>
            </a:r>
            <a:endParaRPr lang="en-GB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3" y="1018555"/>
            <a:ext cx="8964488" cy="5572125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GB" b="1" dirty="0" smtClean="0">
                <a:latin typeface="Arial" charset="0"/>
              </a:rPr>
              <a:t>Source Apportionment</a:t>
            </a:r>
          </a:p>
          <a:p>
            <a:pPr marL="0" indent="0" eaLnBrk="1" hangingPunct="1">
              <a:buNone/>
              <a:defRPr/>
            </a:pPr>
            <a:endParaRPr lang="en-GB" sz="240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64" y="1916832"/>
            <a:ext cx="9158064" cy="49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2. Emissions Reporting</a:t>
            </a:r>
            <a:endParaRPr lang="en-GB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3" y="1018555"/>
            <a:ext cx="8964488" cy="5572125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GB" b="1" dirty="0" smtClean="0">
                <a:latin typeface="Arial" charset="0"/>
              </a:rPr>
              <a:t>Trends with </a:t>
            </a:r>
            <a:r>
              <a:rPr lang="en-GB" b="1" dirty="0" smtClean="0">
                <a:latin typeface="Arial" charset="0"/>
              </a:rPr>
              <a:t>Time (Nordic, European)</a:t>
            </a:r>
            <a:endParaRPr lang="en-GB" b="1" dirty="0" smtClean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GB" sz="240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" y="1071563"/>
            <a:ext cx="9144000" cy="57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2. Emissions Reporting</a:t>
            </a:r>
            <a:endParaRPr lang="en-GB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3" y="1018555"/>
            <a:ext cx="8964488" cy="5572125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GB" b="1" dirty="0" smtClean="0">
                <a:latin typeface="Arial" charset="0"/>
              </a:rPr>
              <a:t>Source Apportionment</a:t>
            </a:r>
          </a:p>
          <a:p>
            <a:pPr marL="0" indent="0" eaLnBrk="1" hangingPunct="1">
              <a:buNone/>
              <a:defRPr/>
            </a:pPr>
            <a:endParaRPr lang="en-GB" sz="2400" dirty="0" smtClean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74695"/>
            <a:ext cx="9144001" cy="50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1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gradFill>
            <a:gsLst>
              <a:gs pos="0">
                <a:srgbClr val="0096C8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2. Emissions Reporting</a:t>
            </a:r>
            <a:endParaRPr lang="en-GB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3" y="1018555"/>
            <a:ext cx="8964488" cy="5572125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GB" b="1" dirty="0" smtClean="0">
                <a:latin typeface="Arial" charset="0"/>
              </a:rPr>
              <a:t>Trends with </a:t>
            </a:r>
            <a:r>
              <a:rPr lang="en-GB" b="1" dirty="0" smtClean="0">
                <a:latin typeface="Arial" charset="0"/>
              </a:rPr>
              <a:t>Time (Increases)</a:t>
            </a:r>
            <a:endParaRPr lang="en-GB" b="1" dirty="0" smtClean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GB" sz="240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1103"/>
            <a:ext cx="9144000" cy="576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</TotalTime>
  <Words>537</Words>
  <Application>Microsoft Office PowerPoint</Application>
  <PresentationFormat>On-screen Show (4:3)</PresentationFormat>
  <Paragraphs>141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BC Reporting under the CLRTAP</vt:lpstr>
      <vt:lpstr>Contents</vt:lpstr>
      <vt:lpstr>1. Background and Context</vt:lpstr>
      <vt:lpstr>2. Emissions Reporting</vt:lpstr>
      <vt:lpstr>2. Emissions Reporting</vt:lpstr>
      <vt:lpstr>2. Emissions Reporting</vt:lpstr>
      <vt:lpstr>2. Emissions Reporting</vt:lpstr>
      <vt:lpstr>2. Emissions Reporting</vt:lpstr>
      <vt:lpstr>2. Emissions Reporting</vt:lpstr>
      <vt:lpstr>2. Emissions Reporting</vt:lpstr>
      <vt:lpstr>2. Emissions Reporting</vt:lpstr>
      <vt:lpstr>2. Emissions Reporting</vt:lpstr>
      <vt:lpstr>2. Emissions Reporting</vt:lpstr>
      <vt:lpstr>2. Emissions Reporting</vt:lpstr>
      <vt:lpstr>2. Emissions Reporting</vt:lpstr>
      <vt:lpstr>Conclusions/Recommendations</vt:lpstr>
      <vt:lpstr>Conclusions/Recommendations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Aether</dc:creator>
  <cp:lastModifiedBy>Chris Dore</cp:lastModifiedBy>
  <cp:revision>436</cp:revision>
  <dcterms:created xsi:type="dcterms:W3CDTF">2008-11-07T16:07:07Z</dcterms:created>
  <dcterms:modified xsi:type="dcterms:W3CDTF">2015-05-13T23:11:07Z</dcterms:modified>
</cp:coreProperties>
</file>