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  <p:sldMasterId id="2147483665" r:id="rId2"/>
  </p:sldMasterIdLst>
  <p:notesMasterIdLst>
    <p:notesMasterId r:id="rId19"/>
  </p:notesMasterIdLst>
  <p:handoutMasterIdLst>
    <p:handoutMasterId r:id="rId20"/>
  </p:handoutMasterIdLst>
  <p:sldIdLst>
    <p:sldId id="457" r:id="rId3"/>
    <p:sldId id="588" r:id="rId4"/>
    <p:sldId id="456" r:id="rId5"/>
    <p:sldId id="582" r:id="rId6"/>
    <p:sldId id="589" r:id="rId7"/>
    <p:sldId id="583" r:id="rId8"/>
    <p:sldId id="584" r:id="rId9"/>
    <p:sldId id="586" r:id="rId10"/>
    <p:sldId id="590" r:id="rId11"/>
    <p:sldId id="585" r:id="rId12"/>
    <p:sldId id="591" r:id="rId13"/>
    <p:sldId id="594" r:id="rId14"/>
    <p:sldId id="595" r:id="rId15"/>
    <p:sldId id="597" r:id="rId16"/>
    <p:sldId id="596" r:id="rId17"/>
    <p:sldId id="593" r:id="rId18"/>
  </p:sldIdLst>
  <p:sldSz cx="9906000" cy="6858000" type="A4"/>
  <p:notesSz cx="6797675" cy="9926638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14">
          <p15:clr>
            <a:srgbClr val="A4A3A4"/>
          </p15:clr>
        </p15:guide>
        <p15:guide id="2" orient="horz" pos="762">
          <p15:clr>
            <a:srgbClr val="A4A3A4"/>
          </p15:clr>
        </p15:guide>
        <p15:guide id="3" pos="4950">
          <p15:clr>
            <a:srgbClr val="A4A3A4"/>
          </p15:clr>
        </p15:guide>
        <p15:guide id="4" pos="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FF99"/>
    <a:srgbClr val="339933"/>
    <a:srgbClr val="006BB7"/>
    <a:srgbClr val="E47E00"/>
    <a:srgbClr val="61BFFF"/>
    <a:srgbClr val="0D9DFF"/>
    <a:srgbClr val="59A6D5"/>
    <a:srgbClr val="B9D300"/>
    <a:srgbClr val="FAE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626" autoAdjust="0"/>
    <p:restoredTop sz="88854" autoAdjust="0"/>
  </p:normalViewPr>
  <p:slideViewPr>
    <p:cSldViewPr snapToGrid="0" snapToObjects="1">
      <p:cViewPr varScale="1">
        <p:scale>
          <a:sx n="93" d="100"/>
          <a:sy n="93" d="100"/>
        </p:scale>
        <p:origin x="510" y="66"/>
      </p:cViewPr>
      <p:guideLst>
        <p:guide orient="horz" pos="4114"/>
        <p:guide orient="horz" pos="762"/>
        <p:guide pos="4950"/>
        <p:guide pos="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67" d="100"/>
          <a:sy n="67" d="100"/>
        </p:scale>
        <p:origin x="-2406" y="-126"/>
      </p:cViewPr>
      <p:guideLst>
        <p:guide orient="horz" pos="3127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5477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709" y="4730839"/>
            <a:ext cx="4986260" cy="448720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1614" tIns="45260" rIns="91614" bIns="452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76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673225" y="1403350"/>
            <a:ext cx="3457575" cy="2393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9116501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089025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1pPr>
    <a:lvl2pPr marL="654050" algn="l" defTabSz="1089025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2pPr>
    <a:lvl3pPr marL="1308100" algn="l" defTabSz="1089025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3pPr>
    <a:lvl4pPr marL="1962150" algn="l" defTabSz="1089025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4pPr>
    <a:lvl5pPr marL="2614613" algn="l" defTabSz="1089025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671638" y="1403350"/>
            <a:ext cx="3457575" cy="2393950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 lIns="91638" tIns="45270" rIns="91638" bIns="45270"/>
          <a:lstStyle/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3351388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As presented by Marta, with consultation highlighted in red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75952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These are the key</a:t>
            </a:r>
            <a:r>
              <a:rPr lang="en-GB" baseline="0" dirty="0" smtClean="0"/>
              <a:t> questions highlighted in consultation briefings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03444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These are the key</a:t>
            </a:r>
            <a:r>
              <a:rPr lang="en-GB" baseline="0" dirty="0" smtClean="0"/>
              <a:t> questions highlighted in consultation briefings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61918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These are the key</a:t>
            </a:r>
            <a:r>
              <a:rPr lang="en-GB" baseline="0" dirty="0" smtClean="0"/>
              <a:t> questions highlighted in consultation briefings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28805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These are the key</a:t>
            </a:r>
            <a:r>
              <a:rPr lang="en-GB" baseline="0" dirty="0" smtClean="0"/>
              <a:t> questions highlighted in consultation briefings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99100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These are the key</a:t>
            </a:r>
            <a:r>
              <a:rPr lang="en-GB" baseline="0" dirty="0" smtClean="0"/>
              <a:t> questions highlighted in consultation briefings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42781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Thank you for your attention</a:t>
            </a:r>
            <a:r>
              <a:rPr lang="en-GB" baseline="0" dirty="0" smtClean="0"/>
              <a:t> and input to this process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19396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4233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two additional tasks</a:t>
            </a:r>
            <a:r>
              <a:rPr lang="en-GB" baseline="0" dirty="0" smtClean="0"/>
              <a:t> were: (a) distinguishing SO2/</a:t>
            </a:r>
            <a:r>
              <a:rPr lang="en-GB" baseline="0" dirty="0" err="1" smtClean="0"/>
              <a:t>Sox</a:t>
            </a:r>
            <a:r>
              <a:rPr lang="en-GB" baseline="0" dirty="0" smtClean="0"/>
              <a:t> and “sulphur” emissions; (b) black carbon/organic carbon/elemental carbon (Task 4)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8543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project covers four tasks, with a total of 9 sub-tasks.</a:t>
            </a:r>
            <a:r>
              <a:rPr lang="en-GB" baseline="0" dirty="0" smtClean="0"/>
              <a:t>  Marta has already outlined these [probably – if not, you can go through them briefly] – then go on to introduce project team.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70104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Mark Broomfield can’t be here, but that’s OK because the four</a:t>
            </a:r>
            <a:r>
              <a:rPr lang="en-GB" baseline="0" dirty="0" smtClean="0"/>
              <a:t> task leaders are here, through whom expert consultation will take place</a:t>
            </a:r>
            <a:endParaRPr lang="en-GB" dirty="0" smtClean="0"/>
          </a:p>
          <a:p>
            <a:r>
              <a:rPr lang="en-GB" dirty="0" smtClean="0"/>
              <a:t>Mention</a:t>
            </a:r>
            <a:r>
              <a:rPr lang="en-GB" baseline="0" dirty="0" smtClean="0"/>
              <a:t> each task leader – Robert, Chris, J and myself.</a:t>
            </a:r>
          </a:p>
          <a:p>
            <a:r>
              <a:rPr lang="en-GB" baseline="0" dirty="0" smtClean="0"/>
              <a:t>Many experts here today will already have been contacted by one or more of the task leaders to commence the consultation process.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43143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Use this page to highlight/confirm</a:t>
            </a:r>
            <a:r>
              <a:rPr lang="en-GB" baseline="0" dirty="0" smtClean="0"/>
              <a:t> task leaders … or delete if you prefer.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4293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This slide sets out the overall approach to project delivery, highlighting the points at which consultation is planned</a:t>
            </a:r>
            <a:r>
              <a:rPr lang="en-GB" baseline="0" dirty="0" smtClean="0"/>
              <a:t> to occur.</a:t>
            </a:r>
          </a:p>
          <a:p>
            <a:r>
              <a:rPr lang="en-GB" baseline="0" dirty="0" smtClean="0"/>
              <a:t>EAGER: European Agricultural Gaseous Emissions Inventory Researchers Network – convened by J Webb on 16/17 April</a:t>
            </a:r>
          </a:p>
          <a:p>
            <a:r>
              <a:rPr lang="en-GB" baseline="0" dirty="0" smtClean="0"/>
              <a:t>Consultation timeline scheduled around TFEIP meetings.  This is the key opportunity to feed in thoughts, ideas, useful references/publications </a:t>
            </a:r>
            <a:r>
              <a:rPr lang="en-GB" baseline="0" dirty="0" err="1" smtClean="0"/>
              <a:t>etc</a:t>
            </a:r>
            <a:r>
              <a:rPr lang="en-GB" baseline="0" dirty="0" smtClean="0"/>
              <a:t> to the project team.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37219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1089025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baseline="0" dirty="0" smtClean="0"/>
          </a:p>
          <a:p>
            <a:endParaRPr lang="en-GB" dirty="0" smtClean="0"/>
          </a:p>
          <a:p>
            <a:r>
              <a:rPr lang="en-GB" dirty="0" smtClean="0"/>
              <a:t>How to contribute</a:t>
            </a:r>
            <a:r>
              <a:rPr lang="en-GB" baseline="0" dirty="0" smtClean="0"/>
              <a:t> to this process?  Next slide.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1242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Consultation 1 – in approximately descending</a:t>
            </a:r>
            <a:r>
              <a:rPr lang="en-GB" baseline="0" dirty="0" smtClean="0"/>
              <a:t> order of desirability</a:t>
            </a:r>
          </a:p>
          <a:p>
            <a:r>
              <a:rPr lang="en-GB" baseline="0" dirty="0" smtClean="0"/>
              <a:t>Contact details at the end of the presentation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2047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304800"/>
            <a:ext cx="2343150" cy="6292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304800"/>
            <a:ext cx="6877050" cy="6292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nVert2"/>
          <p:cNvSpPr>
            <a:spLocks noChangeAspect="1" noChangeShapeType="1"/>
          </p:cNvSpPr>
          <p:nvPr/>
        </p:nvSpPr>
        <p:spPr bwMode="white">
          <a:xfrm>
            <a:off x="8077200" y="6475412"/>
            <a:ext cx="1587" cy="26035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en-GB"/>
          </a:p>
        </p:txBody>
      </p:sp>
      <p:pic>
        <p:nvPicPr>
          <p:cNvPr id="5" name="pic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37539" y="530225"/>
            <a:ext cx="831850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bWebAddr"/>
          <p:cNvSpPr txBox="1">
            <a:spLocks noChangeAspect="1" noChangeArrowheads="1"/>
          </p:cNvSpPr>
          <p:nvPr/>
        </p:nvSpPr>
        <p:spPr bwMode="auto">
          <a:xfrm>
            <a:off x="8157606" y="6473309"/>
            <a:ext cx="1474314" cy="184666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ctr">
            <a:spAutoFit/>
          </a:bodyPr>
          <a:lstStyle/>
          <a:p>
            <a:pPr algn="ctr" defTabSz="762000">
              <a:defRPr/>
            </a:pPr>
            <a:r>
              <a:rPr lang="en-GB" sz="1200" dirty="0" smtClean="0">
                <a:latin typeface="Arial" pitchFamily="34" charset="0"/>
              </a:rPr>
              <a:t>www.ricardo-aea.com</a:t>
            </a:r>
            <a:endParaRPr lang="en-GB" sz="900" dirty="0">
              <a:latin typeface="Helvetica" pitchFamily="34" charset="0"/>
            </a:endParaRPr>
          </a:p>
        </p:txBody>
      </p:sp>
      <p:pic>
        <p:nvPicPr>
          <p:cNvPr id="7" name="picDVTIT" descr="DVTIandT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13137" y="6480175"/>
            <a:ext cx="4411662" cy="17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7" descr="E:\Business\2008\RSC Grafikstandard\colourbar_PANTONE293.jpg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735763"/>
            <a:ext cx="9907588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nVert"/>
          <p:cNvSpPr>
            <a:spLocks noChangeShapeType="1"/>
          </p:cNvSpPr>
          <p:nvPr/>
        </p:nvSpPr>
        <p:spPr bwMode="auto">
          <a:xfrm>
            <a:off x="8077200" y="0"/>
            <a:ext cx="0" cy="106045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en-GB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white">
          <a:xfrm>
            <a:off x="8408988" y="6742113"/>
            <a:ext cx="1112837" cy="10795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ctr"/>
          <a:lstStyle/>
          <a:p>
            <a:pPr algn="r" defTabSz="762000">
              <a:lnSpc>
                <a:spcPct val="90000"/>
              </a:lnSpc>
              <a:defRPr/>
            </a:pPr>
            <a:r>
              <a:rPr lang="en-GB" sz="900" b="1">
                <a:solidFill>
                  <a:schemeClr val="bg1"/>
                </a:solidFill>
                <a:latin typeface="Arial" pitchFamily="34" charset="0"/>
              </a:rPr>
              <a:t>©</a:t>
            </a:r>
            <a:r>
              <a:rPr lang="en-GB" sz="700" b="1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800">
                <a:solidFill>
                  <a:schemeClr val="bg1"/>
                </a:solidFill>
                <a:latin typeface="Arial" pitchFamily="34" charset="0"/>
              </a:rPr>
              <a:t>Ricardo plc 2012</a:t>
            </a:r>
            <a:endParaRPr lang="en-GB" sz="800" b="1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38854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81000" y="1752600"/>
            <a:ext cx="7543800" cy="1143000"/>
          </a:xfrm>
        </p:spPr>
        <p:txBody>
          <a:bodyPr anchor="b"/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38854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81000" y="2971800"/>
            <a:ext cx="7543800" cy="1066800"/>
          </a:xfrm>
          <a:ln/>
        </p:spPr>
        <p:txBody>
          <a:bodyPr/>
          <a:lstStyle>
            <a:lvl1pPr marL="0" indent="0">
              <a:spcBef>
                <a:spcPct val="0"/>
              </a:spcBef>
              <a:buFont typeface="Wingdings" pitchFamily="2" charset="2"/>
              <a:buNone/>
              <a:defRPr b="1"/>
            </a:lvl1pPr>
          </a:lstStyle>
          <a:p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3925F-1827-4261-9E25-9BFBEF0314A3}" type="datetimeFigureOut">
              <a:rPr lang="en-GB"/>
              <a:pPr>
                <a:defRPr/>
              </a:pPr>
              <a:t>08/05/2015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D2807-F77C-45A9-ABB8-A226A78B65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3A02A-88E6-4F75-8CB0-3AE322731D35}" type="datetimeFigureOut">
              <a:rPr lang="en-GB"/>
              <a:pPr>
                <a:defRPr/>
              </a:pPr>
              <a:t>08/05/2015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6D79C-ADDA-477F-A9C6-BFB2B53C69E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80827-C6B0-4288-9E9C-7533874ECC21}" type="datetimeFigureOut">
              <a:rPr lang="en-GB"/>
              <a:pPr>
                <a:defRPr/>
              </a:pPr>
              <a:t>08/05/2015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8720B-B65A-4C80-A802-CBE51969D7C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16906-9B42-4805-98E2-4045A26C19CA}" type="datetimeFigureOut">
              <a:rPr lang="en-GB"/>
              <a:pPr>
                <a:defRPr/>
              </a:pPr>
              <a:t>08/05/2015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5E09F-B420-487C-AF8E-CE4FCFC67C2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6EBF1-7714-454D-8816-FA609834FA68}" type="datetimeFigureOut">
              <a:rPr lang="en-GB"/>
              <a:pPr>
                <a:defRPr/>
              </a:pPr>
              <a:t>08/05/2015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FDF64-83DF-433C-8679-C255E3B884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med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BBD16-FA43-4D1B-81D4-C4F322A01226}" type="datetimeFigureOut">
              <a:rPr lang="en-GB"/>
              <a:pPr>
                <a:defRPr/>
              </a:pPr>
              <a:t>08/05/2015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37259-3524-476A-BD7B-0C137D2938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15515-BD47-4367-9165-79D576DBE4CD}" type="datetimeFigureOut">
              <a:rPr lang="en-GB"/>
              <a:pPr>
                <a:defRPr/>
              </a:pPr>
              <a:t>08/05/2015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F69B7-0E6A-49E2-AA94-EAC80726E7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34400-2BE8-4238-B290-ACB5353D2453}" type="datetimeFigureOut">
              <a:rPr lang="en-GB"/>
              <a:pPr>
                <a:defRPr/>
              </a:pPr>
              <a:t>08/05/2015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03681-BFBB-4F2F-ABB6-A3CA9C5DB0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99E01F-34C3-4FF3-8D40-82D6CB871CA0}" type="datetimeFigureOut">
              <a:rPr lang="en-GB"/>
              <a:pPr>
                <a:defRPr/>
              </a:pPr>
              <a:t>08/05/2015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0DB03-1C55-4A77-877E-0D08C50B589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0AB94-23EA-4037-BADA-C915736A9D5A}" type="datetimeFigureOut">
              <a:rPr lang="en-GB"/>
              <a:pPr>
                <a:defRPr/>
              </a:pPr>
              <a:t>08/05/2015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0B7E1-E210-4206-B4DB-B1FCA98E2D4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71454-6AC9-474C-93AB-59D246F64CE2}" type="datetimeFigureOut">
              <a:rPr lang="en-GB"/>
              <a:pPr>
                <a:defRPr/>
              </a:pPr>
              <a:t>08/05/2015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E4106-8153-45AC-BC89-112E64A7431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06513"/>
            <a:ext cx="4495800" cy="5291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306513"/>
            <a:ext cx="4495800" cy="5291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06513"/>
            <a:ext cx="9144000" cy="529113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66175" y="366713"/>
            <a:ext cx="75882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304800"/>
            <a:ext cx="83089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n-US" smtClean="0"/>
          </a:p>
        </p:txBody>
      </p:sp>
      <p:pic>
        <p:nvPicPr>
          <p:cNvPr id="1029" name="Picture 127" descr="E:\Business\2008\RSC Grafikstandard\colourbar_PANTONE293.jpg"/>
          <p:cNvPicPr>
            <a:picLocks noChangeArrowheads="1"/>
          </p:cNvPicPr>
          <p:nvPr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6735763"/>
            <a:ext cx="9907588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Text Box 6"/>
          <p:cNvSpPr txBox="1">
            <a:spLocks noChangeArrowheads="1"/>
          </p:cNvSpPr>
          <p:nvPr/>
        </p:nvSpPr>
        <p:spPr bwMode="white">
          <a:xfrm>
            <a:off x="9525000" y="6742113"/>
            <a:ext cx="263525" cy="10795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ctr"/>
          <a:lstStyle>
            <a:lvl1pPr defTabSz="76200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76200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620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620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620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0" hangingPunct="0">
              <a:spcBef>
                <a:spcPct val="50000"/>
              </a:spcBef>
              <a:defRPr/>
            </a:pPr>
            <a:fld id="{F4C4A25D-B998-40AE-94A1-DF9A045DE8CC}" type="slidenum">
              <a:rPr lang="en-US" sz="800" smtClean="0">
                <a:solidFill>
                  <a:schemeClr val="bg1"/>
                </a:solidFill>
              </a:rPr>
              <a:pPr algn="r" eaLnBrk="0" hangingPunct="0">
                <a:spcBef>
                  <a:spcPct val="50000"/>
                </a:spcBef>
                <a:defRPr/>
              </a:pPr>
              <a:t>‹#›</a:t>
            </a:fld>
            <a:endParaRPr lang="en-US" sz="800" smtClean="0">
              <a:solidFill>
                <a:schemeClr val="bg1"/>
              </a:solidFill>
            </a:endParaRP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8580438" y="0"/>
            <a:ext cx="0" cy="85725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white">
          <a:xfrm>
            <a:off x="8408988" y="6742113"/>
            <a:ext cx="1112837" cy="10795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ctr"/>
          <a:lstStyle>
            <a:lvl1pPr defTabSz="76200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76200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620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620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620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0" hangingPunct="0">
              <a:lnSpc>
                <a:spcPct val="90000"/>
              </a:lnSpc>
              <a:defRPr/>
            </a:pPr>
            <a:r>
              <a:rPr lang="en-US" sz="900" b="1" dirty="0" smtClean="0">
                <a:solidFill>
                  <a:schemeClr val="bg1"/>
                </a:solidFill>
              </a:rPr>
              <a:t>©</a:t>
            </a:r>
            <a:r>
              <a:rPr lang="en-US" sz="700" b="1" dirty="0" smtClean="0">
                <a:solidFill>
                  <a:schemeClr val="bg1"/>
                </a:solidFill>
              </a:rPr>
              <a:t> </a:t>
            </a:r>
            <a:r>
              <a:rPr lang="en-US" sz="800" dirty="0" smtClean="0">
                <a:solidFill>
                  <a:schemeClr val="bg1"/>
                </a:solidFill>
              </a:rPr>
              <a:t>Ricardo plc 2012</a:t>
            </a:r>
            <a:endParaRPr lang="en-US" sz="800" b="1" dirty="0" smtClean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90" r:id="rId14"/>
  </p:sldLayoutIdLst>
  <p:transition spd="med">
    <p:fade/>
  </p:transition>
  <p:txStyles>
    <p:titleStyle>
      <a:lvl1pPr algn="l" defTabSz="361950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+mj-lt"/>
          <a:ea typeface="+mj-ea"/>
          <a:cs typeface="+mj-cs"/>
        </a:defRPr>
      </a:lvl1pPr>
      <a:lvl2pPr algn="l" defTabSz="361950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Arial" charset="0"/>
        </a:defRPr>
      </a:lvl2pPr>
      <a:lvl3pPr algn="l" defTabSz="361950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Arial" charset="0"/>
        </a:defRPr>
      </a:lvl3pPr>
      <a:lvl4pPr algn="l" defTabSz="361950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Arial" charset="0"/>
        </a:defRPr>
      </a:lvl4pPr>
      <a:lvl5pPr algn="l" defTabSz="361950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Arial" charset="0"/>
        </a:defRPr>
      </a:lvl5pPr>
      <a:lvl6pPr marL="457200" algn="l" defTabSz="361950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Arial" charset="0"/>
        </a:defRPr>
      </a:lvl6pPr>
      <a:lvl7pPr marL="914400" algn="l" defTabSz="361950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Arial" charset="0"/>
        </a:defRPr>
      </a:lvl7pPr>
      <a:lvl8pPr marL="1371600" algn="l" defTabSz="361950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Arial" charset="0"/>
        </a:defRPr>
      </a:lvl8pPr>
      <a:lvl9pPr marL="1828800" algn="l" defTabSz="361950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Arial" charset="0"/>
        </a:defRPr>
      </a:lvl9pPr>
    </p:titleStyle>
    <p:bodyStyle>
      <a:lvl1pPr marL="273050" indent="-273050" algn="l" defTabSz="457200" rtl="0" eaLnBrk="0" fontAlgn="base" hangingPunct="0">
        <a:spcBef>
          <a:spcPct val="5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544513" indent="-269875" algn="l" defTabSz="457200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SzPct val="100000"/>
        <a:buChar char="–"/>
        <a:defRPr>
          <a:solidFill>
            <a:schemeClr val="tx1"/>
          </a:solidFill>
          <a:latin typeface="+mn-lt"/>
        </a:defRPr>
      </a:lvl2pPr>
      <a:lvl3pPr marL="809625" indent="-263525" algn="l" defTabSz="457200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SzPct val="100000"/>
        <a:buChar char="•"/>
        <a:defRPr>
          <a:solidFill>
            <a:schemeClr val="tx1"/>
          </a:solidFill>
          <a:latin typeface="+mn-lt"/>
        </a:defRPr>
      </a:lvl3pPr>
      <a:lvl4pPr marL="1090613" indent="-279400" algn="l" defTabSz="457200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SzPct val="100000"/>
        <a:buChar char="–"/>
        <a:defRPr>
          <a:solidFill>
            <a:schemeClr val="tx1"/>
          </a:solidFill>
          <a:latin typeface="+mn-lt"/>
        </a:defRPr>
      </a:lvl4pPr>
      <a:lvl5pPr marL="1360488" indent="-268288" algn="l" defTabSz="457200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SzPct val="100000"/>
        <a:buChar char="•"/>
        <a:defRPr>
          <a:solidFill>
            <a:schemeClr val="tx1"/>
          </a:solidFill>
          <a:latin typeface="+mn-lt"/>
        </a:defRPr>
      </a:lvl5pPr>
      <a:lvl6pPr marL="1817688" indent="-268288" algn="l" defTabSz="457200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SzPct val="100000"/>
        <a:buChar char="•"/>
        <a:defRPr>
          <a:solidFill>
            <a:schemeClr val="tx1"/>
          </a:solidFill>
          <a:latin typeface="+mn-lt"/>
        </a:defRPr>
      </a:lvl6pPr>
      <a:lvl7pPr marL="2274888" indent="-268288" algn="l" defTabSz="457200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SzPct val="100000"/>
        <a:buChar char="•"/>
        <a:defRPr>
          <a:solidFill>
            <a:schemeClr val="tx1"/>
          </a:solidFill>
          <a:latin typeface="+mn-lt"/>
        </a:defRPr>
      </a:lvl7pPr>
      <a:lvl8pPr marL="2732088" indent="-268288" algn="l" defTabSz="457200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SzPct val="100000"/>
        <a:buChar char="•"/>
        <a:defRPr>
          <a:solidFill>
            <a:schemeClr val="tx1"/>
          </a:solidFill>
          <a:latin typeface="+mn-lt"/>
        </a:defRPr>
      </a:lvl8pPr>
      <a:lvl9pPr marL="3189288" indent="-268288" algn="l" defTabSz="457200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SzPct val="10000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Placeholder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536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D566228-8815-4934-A104-21771AFB4369}" type="datetimeFigureOut">
              <a:rPr lang="en-GB"/>
              <a:pPr>
                <a:defRPr/>
              </a:pPr>
              <a:t>08/05/2015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4585C97-D1B6-4CED-B8F5-752B4AF1AB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ransition spd="med">
    <p:fade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rob.whiting@amecfw.com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robert.stewart@ricardo-aea.com" TargetMode="External"/><Relationship Id="rId5" Type="http://schemas.openxmlformats.org/officeDocument/2006/relationships/hyperlink" Target="mailto:j.webb@ricardo-aea.com" TargetMode="External"/><Relationship Id="rId4" Type="http://schemas.openxmlformats.org/officeDocument/2006/relationships/hyperlink" Target="mailto:chris.dore@aether-uk.com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5107" b="-2"/>
          <a:stretch>
            <a:fillRect/>
          </a:stretch>
        </p:blipFill>
        <p:spPr bwMode="auto">
          <a:xfrm>
            <a:off x="0" y="0"/>
            <a:ext cx="9906000" cy="552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7"/>
          <p:cNvGrpSpPr/>
          <p:nvPr/>
        </p:nvGrpSpPr>
        <p:grpSpPr>
          <a:xfrm>
            <a:off x="540561" y="382981"/>
            <a:ext cx="7227076" cy="5260119"/>
            <a:chOff x="2331959" y="2352767"/>
            <a:chExt cx="6611010" cy="2839972"/>
          </a:xfrm>
        </p:grpSpPr>
        <p:sp>
          <p:nvSpPr>
            <p:cNvPr id="3075" name="Text Box 4"/>
            <p:cNvSpPr txBox="1">
              <a:spLocks noChangeArrowheads="1"/>
            </p:cNvSpPr>
            <p:nvPr/>
          </p:nvSpPr>
          <p:spPr bwMode="auto">
            <a:xfrm>
              <a:off x="2331959" y="2352767"/>
              <a:ext cx="6611010" cy="667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36000" tIns="36000" rIns="36000" bIns="36000">
              <a:spAutoFit/>
            </a:bodyPr>
            <a:lstStyle/>
            <a:p>
              <a:pPr defTabSz="762000" eaLnBrk="1" hangingPunct="1">
                <a:lnSpc>
                  <a:spcPct val="90000"/>
                </a:lnSpc>
              </a:pPr>
              <a:r>
                <a:rPr lang="en-GB" sz="2800" b="1" dirty="0" smtClean="0">
                  <a:solidFill>
                    <a:srgbClr val="006BB7"/>
                  </a:solidFill>
                </a:rPr>
                <a:t>European Commission project:</a:t>
              </a:r>
            </a:p>
            <a:p>
              <a:pPr defTabSz="762000" eaLnBrk="1" hangingPunct="1">
                <a:lnSpc>
                  <a:spcPct val="90000"/>
                </a:lnSpc>
              </a:pPr>
              <a:r>
                <a:rPr lang="en-GB" sz="2800" b="1" dirty="0" smtClean="0">
                  <a:solidFill>
                    <a:srgbClr val="006BB7"/>
                  </a:solidFill>
                </a:rPr>
                <a:t>Continued </a:t>
              </a:r>
              <a:r>
                <a:rPr lang="en-GB" sz="2800" b="1" dirty="0">
                  <a:solidFill>
                    <a:srgbClr val="006BB7"/>
                  </a:solidFill>
                </a:rPr>
                <a:t>improvements of inventory </a:t>
              </a:r>
              <a:r>
                <a:rPr lang="en-GB" sz="2800" b="1" dirty="0" smtClean="0">
                  <a:solidFill>
                    <a:srgbClr val="006BB7"/>
                  </a:solidFill>
                </a:rPr>
                <a:t>methodologies</a:t>
              </a:r>
            </a:p>
          </p:txBody>
        </p:sp>
        <p:sp>
          <p:nvSpPr>
            <p:cNvPr id="11" name="Text Box 4"/>
            <p:cNvSpPr txBox="1">
              <a:spLocks noChangeArrowheads="1"/>
            </p:cNvSpPr>
            <p:nvPr/>
          </p:nvSpPr>
          <p:spPr bwMode="auto">
            <a:xfrm>
              <a:off x="2331959" y="4749692"/>
              <a:ext cx="6611010" cy="4430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36000" tIns="36000" rIns="36000" bIns="36000">
              <a:spAutoFit/>
            </a:bodyPr>
            <a:lstStyle/>
            <a:p>
              <a:pPr defTabSz="762000">
                <a:lnSpc>
                  <a:spcPct val="90000"/>
                </a:lnSpc>
              </a:pPr>
              <a:r>
                <a:rPr lang="en-GB" sz="1800" b="1" dirty="0" smtClean="0"/>
                <a:t>Presentation to TFEIP</a:t>
              </a:r>
            </a:p>
            <a:p>
              <a:pPr defTabSz="762000">
                <a:lnSpc>
                  <a:spcPct val="90000"/>
                </a:lnSpc>
              </a:pPr>
              <a:r>
                <a:rPr lang="en-GB" sz="1800" b="1" dirty="0" smtClean="0"/>
                <a:t>11 May 2015</a:t>
              </a:r>
            </a:p>
            <a:p>
              <a:pPr defTabSz="762000">
                <a:lnSpc>
                  <a:spcPct val="90000"/>
                </a:lnSpc>
              </a:pPr>
              <a:r>
                <a:rPr lang="en-GB" sz="1800" b="1" dirty="0" smtClean="0"/>
                <a:t>Robert Stewart</a:t>
              </a:r>
              <a:endParaRPr lang="en-GB" sz="1800" b="1" dirty="0"/>
            </a:p>
          </p:txBody>
        </p:sp>
      </p:grpSp>
      <p:pic>
        <p:nvPicPr>
          <p:cNvPr id="9" name="Picture 8" descr="Ricardo-AEA.jp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40362" y="4634637"/>
            <a:ext cx="3654552" cy="792480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442" y="304800"/>
            <a:ext cx="7684933" cy="369332"/>
          </a:xfrm>
        </p:spPr>
        <p:txBody>
          <a:bodyPr/>
          <a:lstStyle/>
          <a:p>
            <a:r>
              <a:rPr lang="en-GB" sz="2400" dirty="0" smtClean="0"/>
              <a:t>Guidebook update project: Programme</a:t>
            </a:r>
            <a:endParaRPr lang="en-GB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739" y="1303070"/>
            <a:ext cx="9422522" cy="458819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 bwMode="auto">
          <a:xfrm>
            <a:off x="164387" y="2753474"/>
            <a:ext cx="4931595" cy="226032"/>
          </a:xfrm>
          <a:prstGeom prst="roundRect">
            <a:avLst/>
          </a:prstGeom>
          <a:noFill/>
          <a:ln w="476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7620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164386" y="4084348"/>
            <a:ext cx="7602877" cy="261621"/>
          </a:xfrm>
          <a:prstGeom prst="roundRect">
            <a:avLst/>
          </a:prstGeom>
          <a:noFill/>
          <a:ln w="476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7620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50241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442" y="304800"/>
            <a:ext cx="7684933" cy="369332"/>
          </a:xfrm>
        </p:spPr>
        <p:txBody>
          <a:bodyPr/>
          <a:lstStyle/>
          <a:p>
            <a:r>
              <a:rPr lang="en-GB" sz="2400" dirty="0" smtClean="0"/>
              <a:t>Guidebook update project: Key issues</a:t>
            </a:r>
            <a:endParaRPr lang="en-GB" sz="24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76442" y="1148968"/>
            <a:ext cx="8644960" cy="45974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73050" indent="-273050" algn="l" defTabSz="457200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4513" indent="-269875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809625" indent="-263525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090613" indent="-279400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3604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8176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2748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27320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1892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Task </a:t>
            </a:r>
            <a:r>
              <a:rPr lang="en-GB" sz="2400" dirty="0"/>
              <a:t>1– Small-scale </a:t>
            </a:r>
            <a:r>
              <a:rPr lang="en-GB" sz="2400" dirty="0" smtClean="0"/>
              <a:t>Combustion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The </a:t>
            </a:r>
            <a:r>
              <a:rPr lang="en-GB" sz="2000" dirty="0"/>
              <a:t>suitability of the </a:t>
            </a:r>
            <a:r>
              <a:rPr lang="en-GB" sz="2000" dirty="0" smtClean="0"/>
              <a:t>proposed approach:</a:t>
            </a:r>
          </a:p>
          <a:p>
            <a:pPr lvl="2">
              <a:spcBef>
                <a:spcPts val="500"/>
              </a:spcBef>
              <a:buClr>
                <a:srgbClr val="0070C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GB" sz="2000" dirty="0"/>
              <a:t>Step 1. Review and assess existing guidebook </a:t>
            </a:r>
            <a:r>
              <a:rPr lang="en-GB" sz="2000" dirty="0" smtClean="0"/>
              <a:t>chapter</a:t>
            </a:r>
          </a:p>
          <a:p>
            <a:pPr lvl="2">
              <a:spcBef>
                <a:spcPts val="500"/>
              </a:spcBef>
              <a:buClr>
                <a:srgbClr val="0070C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GB" sz="2000" dirty="0"/>
              <a:t>Step 2. Typify and define the missing technology/fuel </a:t>
            </a:r>
            <a:r>
              <a:rPr lang="en-GB" sz="2000" dirty="0" smtClean="0"/>
              <a:t>combinations </a:t>
            </a:r>
          </a:p>
          <a:p>
            <a:pPr lvl="2">
              <a:spcBef>
                <a:spcPts val="500"/>
              </a:spcBef>
              <a:buClr>
                <a:srgbClr val="0070C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GB" sz="2000" dirty="0"/>
              <a:t>Step 3. Literature review and compilation of </a:t>
            </a:r>
            <a:r>
              <a:rPr lang="en-GB" sz="2000" dirty="0" smtClean="0"/>
              <a:t>factors</a:t>
            </a:r>
          </a:p>
          <a:p>
            <a:pPr lvl="2">
              <a:spcBef>
                <a:spcPts val="500"/>
              </a:spcBef>
              <a:buClr>
                <a:srgbClr val="0070C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GB" sz="2000" dirty="0"/>
              <a:t>Step 4. Assess activity data needs and Tier 3 </a:t>
            </a:r>
            <a:r>
              <a:rPr lang="en-GB" sz="2000" dirty="0" smtClean="0"/>
              <a:t>Approach</a:t>
            </a:r>
          </a:p>
          <a:p>
            <a:pPr lvl="2">
              <a:spcBef>
                <a:spcPts val="500"/>
              </a:spcBef>
              <a:buClr>
                <a:srgbClr val="0070C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GB" sz="2000" dirty="0"/>
              <a:t>Step 5. Update of guidebook </a:t>
            </a:r>
            <a:r>
              <a:rPr lang="en-GB" sz="2000" dirty="0" smtClean="0"/>
              <a:t>chapter</a:t>
            </a:r>
            <a:endParaRPr lang="en-GB" sz="2000" dirty="0"/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What </a:t>
            </a:r>
            <a:r>
              <a:rPr lang="en-GB" sz="2000" dirty="0"/>
              <a:t>key technologies/fuel combinations </a:t>
            </a:r>
            <a:r>
              <a:rPr lang="en-GB" sz="2000" dirty="0" smtClean="0"/>
              <a:t>are </a:t>
            </a:r>
            <a:r>
              <a:rPr lang="en-GB" sz="2000" dirty="0"/>
              <a:t>currently omitted from the guidebook; and which of the existing definitions require further review?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What </a:t>
            </a:r>
            <a:r>
              <a:rPr lang="en-GB" sz="2000" dirty="0"/>
              <a:t>additional reference sources should be </a:t>
            </a:r>
            <a:r>
              <a:rPr lang="en-GB" sz="2000" dirty="0" smtClean="0"/>
              <a:t>included?</a:t>
            </a:r>
            <a:endParaRPr lang="en-GB" sz="2000" dirty="0"/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What </a:t>
            </a:r>
            <a:r>
              <a:rPr lang="en-GB" sz="2000" dirty="0"/>
              <a:t>approaches to addressing activity data disaggregation </a:t>
            </a:r>
            <a:r>
              <a:rPr lang="en-GB" sz="2000" dirty="0" smtClean="0"/>
              <a:t>are </a:t>
            </a:r>
            <a:r>
              <a:rPr lang="en-GB" sz="2000" dirty="0"/>
              <a:t>consultees aware </a:t>
            </a:r>
            <a:r>
              <a:rPr lang="en-GB" sz="2000" dirty="0" smtClean="0"/>
              <a:t>of?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40404532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442" y="304800"/>
            <a:ext cx="7684933" cy="369332"/>
          </a:xfrm>
        </p:spPr>
        <p:txBody>
          <a:bodyPr/>
          <a:lstStyle/>
          <a:p>
            <a:r>
              <a:rPr lang="en-GB" sz="2400" dirty="0" smtClean="0"/>
              <a:t>Guidebook update project: Key issues</a:t>
            </a:r>
            <a:endParaRPr lang="en-GB" sz="24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76442" y="1148968"/>
            <a:ext cx="8644960" cy="45974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73050" indent="-273050" algn="l" defTabSz="457200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4513" indent="-269875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809625" indent="-263525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090613" indent="-279400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3604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8176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2748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27320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1892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/>
              <a:t>Task 2.1: PM (Condensable vs Filterable) Emission </a:t>
            </a:r>
            <a:r>
              <a:rPr lang="en-GB" sz="2400" dirty="0" smtClean="0"/>
              <a:t>Factors</a:t>
            </a:r>
            <a:endParaRPr lang="en-GB" sz="2000" dirty="0" smtClean="0"/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Can consultees identify any additional data </a:t>
            </a:r>
            <a:r>
              <a:rPr lang="en-GB" sz="2000" dirty="0"/>
              <a:t>sources </a:t>
            </a:r>
            <a:endParaRPr lang="en-GB" sz="2000" dirty="0" smtClean="0"/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Which </a:t>
            </a:r>
            <a:r>
              <a:rPr lang="en-GB" sz="2000" dirty="0"/>
              <a:t>countries hold details of PM assumptions used in emissions </a:t>
            </a:r>
            <a:r>
              <a:rPr lang="en-GB" sz="2000" dirty="0" smtClean="0"/>
              <a:t>inventories?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Are </a:t>
            </a:r>
            <a:r>
              <a:rPr lang="en-GB" sz="2000" dirty="0"/>
              <a:t>there relevant national </a:t>
            </a:r>
            <a:r>
              <a:rPr lang="en-GB" sz="2000" dirty="0" smtClean="0"/>
              <a:t>studies?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Which </a:t>
            </a:r>
            <a:r>
              <a:rPr lang="en-GB" sz="2000" dirty="0"/>
              <a:t>countries might </a:t>
            </a:r>
            <a:r>
              <a:rPr lang="en-GB" sz="2000" dirty="0" smtClean="0"/>
              <a:t>have </a:t>
            </a:r>
            <a:r>
              <a:rPr lang="en-GB" sz="2000" dirty="0"/>
              <a:t>data </a:t>
            </a:r>
            <a:r>
              <a:rPr lang="en-GB" sz="2000" dirty="0" smtClean="0"/>
              <a:t>to support EFs for condensable PM?</a:t>
            </a:r>
            <a:endParaRPr lang="en-GB" sz="2000" dirty="0"/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/>
              <a:t>Task 2.2: Non-Road Mobile Machinery (NRMM</a:t>
            </a:r>
            <a:r>
              <a:rPr lang="en-GB" sz="2400" dirty="0" smtClean="0"/>
              <a:t>)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/>
              <a:t>Can consultees identify any additional data sources 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/>
              <a:t>Which countries </a:t>
            </a:r>
            <a:r>
              <a:rPr lang="en-GB" sz="2000" dirty="0" smtClean="0"/>
              <a:t>compile detailed NRMM inventories?</a:t>
            </a:r>
            <a:endParaRPr lang="en-GB" sz="2000" dirty="0"/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Which </a:t>
            </a:r>
            <a:r>
              <a:rPr lang="en-GB" sz="2000" dirty="0"/>
              <a:t>countries might </a:t>
            </a:r>
            <a:r>
              <a:rPr lang="en-GB" sz="2000" dirty="0" smtClean="0"/>
              <a:t>be able to provide data </a:t>
            </a:r>
            <a:r>
              <a:rPr lang="en-GB" sz="2000" dirty="0"/>
              <a:t>to supports EFs for </a:t>
            </a:r>
            <a:r>
              <a:rPr lang="en-GB" sz="2000" dirty="0" smtClean="0"/>
              <a:t>Tier 0 EFs?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6401536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442" y="304800"/>
            <a:ext cx="7684933" cy="369332"/>
          </a:xfrm>
        </p:spPr>
        <p:txBody>
          <a:bodyPr/>
          <a:lstStyle/>
          <a:p>
            <a:r>
              <a:rPr lang="en-GB" sz="2400" dirty="0" smtClean="0"/>
              <a:t>Guidebook update project: Key issues</a:t>
            </a:r>
            <a:endParaRPr lang="en-GB" sz="24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76442" y="1148968"/>
            <a:ext cx="8644960" cy="45974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73050" indent="-273050" algn="l" defTabSz="457200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4513" indent="-269875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809625" indent="-263525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090613" indent="-279400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3604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8176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2748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27320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1892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/>
              <a:t>Task 3.1: Restructuring and development </a:t>
            </a:r>
            <a:r>
              <a:rPr lang="en-GB" sz="2400" dirty="0" smtClean="0"/>
              <a:t>of improved methods for agricultural sector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GB" sz="2000" dirty="0" smtClean="0"/>
              <a:t>Accuracy </a:t>
            </a:r>
            <a:r>
              <a:rPr lang="en-GB" sz="2000" dirty="0"/>
              <a:t>and completeness of the revised </a:t>
            </a:r>
            <a:r>
              <a:rPr lang="en-GB" sz="2000" dirty="0" smtClean="0"/>
              <a:t>structure</a:t>
            </a:r>
            <a:r>
              <a:rPr lang="en-GB" sz="2000" dirty="0"/>
              <a:t>.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GB" sz="2000" dirty="0" smtClean="0"/>
              <a:t>Gaps </a:t>
            </a:r>
            <a:r>
              <a:rPr lang="en-GB" sz="2000" dirty="0"/>
              <a:t>in the current reporting of NH3 emissions </a:t>
            </a:r>
            <a:r>
              <a:rPr lang="en-GB" sz="2000" dirty="0" smtClean="0"/>
              <a:t>and any relevant data</a:t>
            </a:r>
            <a:endParaRPr lang="en-GB" sz="2000" dirty="0"/>
          </a:p>
          <a:p>
            <a:pPr lvl="1">
              <a:spcBef>
                <a:spcPts val="500"/>
              </a:spcBef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GB" sz="2000" dirty="0" smtClean="0"/>
              <a:t>Data </a:t>
            </a:r>
            <a:r>
              <a:rPr lang="en-GB" sz="2000" dirty="0"/>
              <a:t>and approaches to calculate </a:t>
            </a:r>
            <a:r>
              <a:rPr lang="en-GB" sz="2000" dirty="0" smtClean="0"/>
              <a:t>emissions </a:t>
            </a:r>
            <a:r>
              <a:rPr lang="en-GB" sz="2000" dirty="0"/>
              <a:t>of NMVOC, NOx, PM.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GB" sz="2000" dirty="0" smtClean="0"/>
              <a:t>Comments </a:t>
            </a:r>
            <a:r>
              <a:rPr lang="en-GB" sz="2000" dirty="0"/>
              <a:t>on any proposed methodologies </a:t>
            </a:r>
            <a:r>
              <a:rPr lang="en-GB" sz="2000" dirty="0" smtClean="0"/>
              <a:t>for NMVOC</a:t>
            </a:r>
            <a:r>
              <a:rPr lang="en-GB" sz="2000" dirty="0"/>
              <a:t>, NOx, PM </a:t>
            </a:r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Task 3.2</a:t>
            </a:r>
            <a:r>
              <a:rPr lang="en-GB" sz="2400" dirty="0"/>
              <a:t>: Ammonia emissions from fertiliser use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GB" sz="2000" dirty="0" smtClean="0"/>
              <a:t>Any data on </a:t>
            </a:r>
            <a:r>
              <a:rPr lang="en-GB" sz="2000" dirty="0"/>
              <a:t>NH3 emissions following N fertilizer </a:t>
            </a:r>
            <a:r>
              <a:rPr lang="en-GB" sz="2000" dirty="0" smtClean="0"/>
              <a:t>application</a:t>
            </a:r>
            <a:endParaRPr lang="en-GB" sz="2000" dirty="0"/>
          </a:p>
          <a:p>
            <a:pPr lvl="1">
              <a:spcBef>
                <a:spcPts val="500"/>
              </a:spcBef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GB" sz="2000" dirty="0" smtClean="0"/>
              <a:t>Approaches </a:t>
            </a:r>
            <a:r>
              <a:rPr lang="en-GB" sz="2000" dirty="0"/>
              <a:t>to calculating NH3 emissions following N fertilizer </a:t>
            </a:r>
            <a:r>
              <a:rPr lang="en-GB" sz="2000" dirty="0" smtClean="0"/>
              <a:t>application</a:t>
            </a:r>
            <a:endParaRPr lang="en-GB" sz="2000" dirty="0"/>
          </a:p>
          <a:p>
            <a:pPr lvl="1">
              <a:spcBef>
                <a:spcPts val="500"/>
              </a:spcBef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GB" sz="2000" dirty="0" smtClean="0"/>
              <a:t>Views </a:t>
            </a:r>
            <a:r>
              <a:rPr lang="en-GB" sz="2000" dirty="0"/>
              <a:t>on the findings and the usefulness of the multi-factorial analysis </a:t>
            </a:r>
            <a:r>
              <a:rPr lang="en-GB" sz="2000" dirty="0" smtClean="0"/>
              <a:t>when available</a:t>
            </a:r>
            <a:endParaRPr lang="en-GB" sz="2000" dirty="0"/>
          </a:p>
          <a:p>
            <a:pPr lvl="1">
              <a:spcBef>
                <a:spcPts val="500"/>
              </a:spcBef>
              <a:buClr>
                <a:srgbClr val="0070C0"/>
              </a:buClr>
              <a:buFont typeface="Wingdings" panose="05000000000000000000" pitchFamily="2" charset="2"/>
              <a:buChar char="Ø"/>
            </a:pPr>
            <a:endParaRPr lang="en-GB" sz="2000" dirty="0"/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68985012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442" y="304800"/>
            <a:ext cx="7684933" cy="369332"/>
          </a:xfrm>
        </p:spPr>
        <p:txBody>
          <a:bodyPr/>
          <a:lstStyle/>
          <a:p>
            <a:r>
              <a:rPr lang="en-GB" sz="2400" dirty="0" smtClean="0"/>
              <a:t>Guidebook update project: Key issues</a:t>
            </a:r>
            <a:endParaRPr lang="en-GB" sz="24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76442" y="1148968"/>
            <a:ext cx="8644960" cy="45974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73050" indent="-273050" algn="l" defTabSz="457200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4513" indent="-269875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809625" indent="-263525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090613" indent="-279400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3604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8176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2748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27320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1892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Task 3.3: </a:t>
            </a:r>
            <a:r>
              <a:rPr lang="en-GB" sz="2400" dirty="0"/>
              <a:t>Ammonia emissions from </a:t>
            </a:r>
            <a:r>
              <a:rPr lang="en-GB" sz="2400" dirty="0" smtClean="0"/>
              <a:t>standing crops</a:t>
            </a:r>
            <a:endParaRPr lang="en-GB" sz="2400" dirty="0"/>
          </a:p>
          <a:p>
            <a:pPr lvl="1">
              <a:spcBef>
                <a:spcPts val="500"/>
              </a:spcBef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GB" sz="2000" dirty="0"/>
              <a:t>Ammonia emissions from standing crops are determined by the concentration </a:t>
            </a:r>
            <a:r>
              <a:rPr lang="en-GB" sz="2000" dirty="0" smtClean="0"/>
              <a:t>differences and resistance </a:t>
            </a:r>
            <a:r>
              <a:rPr lang="en-GB" sz="2000" dirty="0"/>
              <a:t>to </a:t>
            </a:r>
            <a:r>
              <a:rPr lang="en-GB" sz="2000" dirty="0" smtClean="0"/>
              <a:t>transport</a:t>
            </a:r>
            <a:endParaRPr lang="en-GB" sz="2000" dirty="0"/>
          </a:p>
          <a:p>
            <a:pPr lvl="2">
              <a:spcBef>
                <a:spcPts val="500"/>
              </a:spcBef>
              <a:buClr>
                <a:srgbClr val="0070C0"/>
              </a:buClr>
              <a:buFont typeface="Courier New" panose="02070309020205020404" pitchFamily="49" charset="0"/>
              <a:buChar char="o"/>
            </a:pPr>
            <a:r>
              <a:rPr lang="en-GB" sz="2000" dirty="0" smtClean="0"/>
              <a:t>Much </a:t>
            </a:r>
            <a:r>
              <a:rPr lang="en-GB" sz="2000" dirty="0"/>
              <a:t>is known about atmospheric </a:t>
            </a:r>
            <a:r>
              <a:rPr lang="en-GB" sz="2000" dirty="0" smtClean="0"/>
              <a:t>concentrations</a:t>
            </a:r>
            <a:endParaRPr lang="en-GB" sz="2000" dirty="0"/>
          </a:p>
          <a:p>
            <a:pPr lvl="2">
              <a:spcBef>
                <a:spcPts val="500"/>
              </a:spcBef>
              <a:buClr>
                <a:srgbClr val="0070C0"/>
              </a:buClr>
              <a:buFont typeface="Courier New" panose="02070309020205020404" pitchFamily="49" charset="0"/>
              <a:buChar char="o"/>
            </a:pPr>
            <a:r>
              <a:rPr lang="en-GB" sz="2000" dirty="0" smtClean="0"/>
              <a:t>Less </a:t>
            </a:r>
            <a:r>
              <a:rPr lang="en-GB" sz="2000" dirty="0"/>
              <a:t>is known about plant </a:t>
            </a:r>
            <a:r>
              <a:rPr lang="en-GB" sz="2000" dirty="0" smtClean="0"/>
              <a:t>concentrations</a:t>
            </a:r>
            <a:endParaRPr lang="en-GB" sz="2000" dirty="0"/>
          </a:p>
          <a:p>
            <a:pPr lvl="1">
              <a:spcBef>
                <a:spcPts val="500"/>
              </a:spcBef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GB" sz="2000" dirty="0" smtClean="0"/>
              <a:t>Any information on models/measurements to </a:t>
            </a:r>
            <a:r>
              <a:rPr lang="en-GB" sz="2000" dirty="0"/>
              <a:t>predict net emissions from crops.</a:t>
            </a:r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Task 3.4: Ammonia emissions from biogas</a:t>
            </a:r>
            <a:endParaRPr lang="en-GB" sz="2400" dirty="0"/>
          </a:p>
          <a:p>
            <a:pPr lvl="1">
              <a:spcBef>
                <a:spcPts val="500"/>
              </a:spcBef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GB" sz="2000" dirty="0" smtClean="0"/>
              <a:t>Any data </a:t>
            </a:r>
            <a:r>
              <a:rPr lang="en-GB" sz="2000" dirty="0"/>
              <a:t>on emissions of NH3 from biogas </a:t>
            </a:r>
            <a:r>
              <a:rPr lang="en-GB" sz="2000" dirty="0" smtClean="0"/>
              <a:t>facilities</a:t>
            </a:r>
            <a:endParaRPr lang="en-GB" sz="2000" dirty="0"/>
          </a:p>
          <a:p>
            <a:pPr lvl="1">
              <a:spcBef>
                <a:spcPts val="500"/>
              </a:spcBef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GB" sz="2000" dirty="0" smtClean="0"/>
              <a:t>Comments </a:t>
            </a:r>
            <a:r>
              <a:rPr lang="en-GB" sz="2000" dirty="0"/>
              <a:t>on the </a:t>
            </a:r>
            <a:r>
              <a:rPr lang="en-GB" sz="2000" dirty="0" smtClean="0"/>
              <a:t>proposed new inventory approach</a:t>
            </a:r>
            <a:endParaRPr lang="en-GB" sz="2000" dirty="0"/>
          </a:p>
          <a:p>
            <a:pPr lvl="1">
              <a:spcBef>
                <a:spcPts val="500"/>
              </a:spcBef>
              <a:buClr>
                <a:srgbClr val="0070C0"/>
              </a:buClr>
              <a:buFont typeface="Wingdings" panose="05000000000000000000" pitchFamily="2" charset="2"/>
              <a:buChar char="Ø"/>
            </a:pPr>
            <a:endParaRPr lang="en-GB" sz="2000" dirty="0"/>
          </a:p>
          <a:p>
            <a:pPr lvl="1">
              <a:spcBef>
                <a:spcPts val="500"/>
              </a:spcBef>
              <a:buClr>
                <a:srgbClr val="0070C0"/>
              </a:buClr>
              <a:buFont typeface="Wingdings" panose="05000000000000000000" pitchFamily="2" charset="2"/>
              <a:buChar char="Ø"/>
            </a:pPr>
            <a:endParaRPr lang="en-GB" sz="2000" dirty="0"/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40055521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442" y="304800"/>
            <a:ext cx="7684933" cy="369332"/>
          </a:xfrm>
        </p:spPr>
        <p:txBody>
          <a:bodyPr/>
          <a:lstStyle/>
          <a:p>
            <a:r>
              <a:rPr lang="en-GB" sz="2400" dirty="0" smtClean="0"/>
              <a:t>Guidebook update project: Key issues</a:t>
            </a:r>
            <a:endParaRPr lang="en-GB" sz="24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19981" y="1148968"/>
            <a:ext cx="9129558" cy="45974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73050" indent="-273050" algn="l" defTabSz="457200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4513" indent="-269875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809625" indent="-263525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090613" indent="-279400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3604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8176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2748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27320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1892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Task 4.1: </a:t>
            </a:r>
            <a:r>
              <a:rPr lang="en-GB" sz="2400" dirty="0" err="1" smtClean="0"/>
              <a:t>SOx</a:t>
            </a:r>
            <a:r>
              <a:rPr lang="en-GB" sz="2400" dirty="0" smtClean="0"/>
              <a:t> </a:t>
            </a:r>
            <a:r>
              <a:rPr lang="en-GB" sz="2400" dirty="0"/>
              <a:t>/ SO2 inventory </a:t>
            </a:r>
            <a:r>
              <a:rPr lang="en-GB" sz="2400" dirty="0" smtClean="0"/>
              <a:t>estimates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Is </a:t>
            </a:r>
            <a:r>
              <a:rPr lang="en-GB" sz="2000" dirty="0"/>
              <a:t>the described approach </a:t>
            </a:r>
            <a:r>
              <a:rPr lang="en-GB" sz="2000" dirty="0" smtClean="0"/>
              <a:t>based on stakeholder engagement and literature review appropriate?</a:t>
            </a:r>
            <a:endParaRPr lang="en-GB" sz="2000" dirty="0"/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Any </a:t>
            </a:r>
            <a:r>
              <a:rPr lang="en-GB" sz="2000" dirty="0"/>
              <a:t>specific cases where inventory teams have </a:t>
            </a:r>
            <a:r>
              <a:rPr lang="en-GB" sz="2000" dirty="0" smtClean="0"/>
              <a:t>differentiated </a:t>
            </a:r>
            <a:r>
              <a:rPr lang="en-GB" sz="2000" dirty="0" err="1"/>
              <a:t>SOx</a:t>
            </a:r>
            <a:r>
              <a:rPr lang="en-GB" sz="2000" dirty="0"/>
              <a:t> and </a:t>
            </a:r>
            <a:r>
              <a:rPr lang="en-GB" sz="2000" dirty="0" smtClean="0"/>
              <a:t>SO2</a:t>
            </a:r>
            <a:endParaRPr lang="en-GB" sz="2000" dirty="0"/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Opinion </a:t>
            </a:r>
            <a:r>
              <a:rPr lang="en-GB" sz="2000" dirty="0"/>
              <a:t>and data on the importance of reduced </a:t>
            </a:r>
            <a:r>
              <a:rPr lang="en-GB" sz="2000" dirty="0" smtClean="0"/>
              <a:t>sulphur</a:t>
            </a:r>
            <a:endParaRPr lang="en-GB" sz="2000" dirty="0"/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Any other stakeholders</a:t>
            </a:r>
            <a:endParaRPr lang="en-GB" sz="2000" dirty="0"/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/>
              <a:t>Task </a:t>
            </a:r>
            <a:r>
              <a:rPr lang="en-GB" sz="2400" dirty="0" smtClean="0"/>
              <a:t>4.2: Black carbon</a:t>
            </a:r>
            <a:endParaRPr lang="en-GB" sz="2400" dirty="0"/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Is the </a:t>
            </a:r>
            <a:r>
              <a:rPr lang="en-GB" sz="2000" dirty="0"/>
              <a:t>list of data and information providers comprehensive?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Information </a:t>
            </a:r>
            <a:r>
              <a:rPr lang="en-GB" sz="2000" dirty="0"/>
              <a:t>on the origin of the BC EFs in the </a:t>
            </a:r>
            <a:r>
              <a:rPr lang="en-GB" sz="2000" dirty="0" smtClean="0"/>
              <a:t>Guidebook</a:t>
            </a:r>
            <a:endParaRPr lang="en-GB" sz="2000" dirty="0"/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Are the suggested </a:t>
            </a:r>
            <a:r>
              <a:rPr lang="en-GB" sz="2000" dirty="0"/>
              <a:t>outputs </a:t>
            </a:r>
            <a:r>
              <a:rPr lang="en-GB" sz="2000" dirty="0" smtClean="0"/>
              <a:t>the </a:t>
            </a:r>
            <a:r>
              <a:rPr lang="en-GB" sz="2000" dirty="0"/>
              <a:t>most appropriate way of collating new information for the Guidebook?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endParaRPr lang="en-GB" sz="2000" dirty="0"/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273244043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442" y="304800"/>
            <a:ext cx="7684933" cy="369332"/>
          </a:xfrm>
        </p:spPr>
        <p:txBody>
          <a:bodyPr/>
          <a:lstStyle/>
          <a:p>
            <a:r>
              <a:rPr lang="en-GB" sz="2400" dirty="0" smtClean="0"/>
              <a:t>Guidebook update project: Contacts</a:t>
            </a:r>
            <a:endParaRPr lang="en-GB" sz="24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76442" y="1086976"/>
            <a:ext cx="8644960" cy="45974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73050" indent="-273050" algn="l" defTabSz="457200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4513" indent="-269875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809625" indent="-263525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090613" indent="-279400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3604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8176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2748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27320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1892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Task </a:t>
            </a:r>
            <a:r>
              <a:rPr lang="en-GB" sz="2400" dirty="0"/>
              <a:t>1– Small-scale </a:t>
            </a:r>
            <a:r>
              <a:rPr lang="en-GB" sz="2400" dirty="0" smtClean="0"/>
              <a:t>Combustion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Task leader: Robert Whiting (</a:t>
            </a:r>
            <a:r>
              <a:rPr lang="en-GB" sz="2000" dirty="0" err="1" smtClean="0"/>
              <a:t>Amec</a:t>
            </a:r>
            <a:r>
              <a:rPr lang="en-GB" sz="2000" dirty="0" smtClean="0"/>
              <a:t>)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/>
              <a:t>Email: </a:t>
            </a:r>
            <a:r>
              <a:rPr lang="en-GB" sz="2000" dirty="0" smtClean="0">
                <a:hlinkClick r:id="rId3"/>
              </a:rPr>
              <a:t>rob.whiting@amecfw.com</a:t>
            </a:r>
            <a:r>
              <a:rPr lang="en-GB" sz="2000" dirty="0" smtClean="0"/>
              <a:t> </a:t>
            </a:r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Task </a:t>
            </a:r>
            <a:r>
              <a:rPr lang="en-GB" sz="2400" dirty="0"/>
              <a:t>2 – Particulate Matter </a:t>
            </a:r>
            <a:r>
              <a:rPr lang="en-GB" sz="2400" dirty="0" smtClean="0"/>
              <a:t>inventory estimates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Task </a:t>
            </a:r>
            <a:r>
              <a:rPr lang="en-GB" sz="2000" dirty="0"/>
              <a:t>leader: Chris Dore (Aether</a:t>
            </a:r>
            <a:r>
              <a:rPr lang="en-GB" sz="2000" dirty="0" smtClean="0"/>
              <a:t>)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Email: </a:t>
            </a:r>
            <a:r>
              <a:rPr lang="en-GB" sz="2000" dirty="0" smtClean="0">
                <a:hlinkClick r:id="rId4"/>
              </a:rPr>
              <a:t>chris.dore@aether-uk.com</a:t>
            </a:r>
            <a:r>
              <a:rPr lang="en-GB" sz="2000" dirty="0" smtClean="0"/>
              <a:t> </a:t>
            </a:r>
            <a:endParaRPr lang="en-GB" sz="2000" dirty="0"/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Task </a:t>
            </a:r>
            <a:r>
              <a:rPr lang="en-GB" sz="2400" dirty="0"/>
              <a:t>3 – Emission inventory estimates from </a:t>
            </a:r>
            <a:r>
              <a:rPr lang="en-GB" sz="2400" dirty="0" smtClean="0"/>
              <a:t>agriculture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/>
              <a:t>Task leader: </a:t>
            </a:r>
            <a:r>
              <a:rPr lang="en-GB" sz="2000" dirty="0" smtClean="0"/>
              <a:t>J Webb (Ricardo-AEA)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Email: </a:t>
            </a:r>
            <a:r>
              <a:rPr lang="en-GB" sz="2000" dirty="0" smtClean="0">
                <a:hlinkClick r:id="rId5"/>
              </a:rPr>
              <a:t>j.webb@ricardo-aea.com</a:t>
            </a:r>
            <a:endParaRPr lang="en-GB" sz="2000" dirty="0" smtClean="0"/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Task </a:t>
            </a:r>
            <a:r>
              <a:rPr lang="en-GB" sz="2400" dirty="0"/>
              <a:t>4 – </a:t>
            </a:r>
            <a:r>
              <a:rPr lang="en-GB" sz="2400" dirty="0" err="1"/>
              <a:t>SO</a:t>
            </a:r>
            <a:r>
              <a:rPr lang="en-GB" sz="2400" baseline="-25000" dirty="0" err="1"/>
              <a:t>x</a:t>
            </a:r>
            <a:r>
              <a:rPr lang="en-GB" sz="2400" dirty="0"/>
              <a:t> / SO</a:t>
            </a:r>
            <a:r>
              <a:rPr lang="en-GB" sz="2400" baseline="-25000" dirty="0"/>
              <a:t>2</a:t>
            </a:r>
            <a:r>
              <a:rPr lang="en-GB" sz="2400" dirty="0"/>
              <a:t> and Black </a:t>
            </a:r>
            <a:r>
              <a:rPr lang="en-GB" sz="2400" dirty="0" smtClean="0"/>
              <a:t>Carbon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Task leader: Robert Stewart (Ricardo-AEA)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Email: </a:t>
            </a:r>
            <a:r>
              <a:rPr lang="en-GB" sz="2000" dirty="0" smtClean="0">
                <a:hlinkClick r:id="rId6"/>
              </a:rPr>
              <a:t>robert.stewart@ricardo-aea.com</a:t>
            </a:r>
            <a:endParaRPr lang="en-GB" sz="2000" dirty="0" smtClean="0"/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Feedback by Friday 5 June 2015 please</a:t>
            </a:r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Thank you for your co-operation with this process</a:t>
            </a:r>
            <a:endParaRPr lang="en-GB" sz="2400" dirty="0"/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endParaRPr lang="en-GB" sz="2000" b="1" baseline="-25000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75722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442" y="304800"/>
            <a:ext cx="7684933" cy="664797"/>
          </a:xfrm>
        </p:spPr>
        <p:txBody>
          <a:bodyPr/>
          <a:lstStyle/>
          <a:p>
            <a:pPr defTabSz="762000" eaLnBrk="1" hangingPunct="1">
              <a:lnSpc>
                <a:spcPct val="90000"/>
              </a:lnSpc>
            </a:pPr>
            <a:r>
              <a:rPr lang="en-GB" sz="2400" dirty="0">
                <a:solidFill>
                  <a:srgbClr val="006BB7"/>
                </a:solidFill>
              </a:rPr>
              <a:t>Continued improvements of inventory </a:t>
            </a:r>
            <a:r>
              <a:rPr lang="en-GB" sz="2400" dirty="0" smtClean="0">
                <a:solidFill>
                  <a:srgbClr val="006BB7"/>
                </a:solidFill>
              </a:rPr>
              <a:t>methodologies: Overview</a:t>
            </a:r>
            <a:endParaRPr lang="en-GB" sz="2400" dirty="0">
              <a:solidFill>
                <a:srgbClr val="006BB7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76442" y="1148968"/>
            <a:ext cx="8644960" cy="45974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73050" indent="-273050" algn="l" defTabSz="457200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4513" indent="-269875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809625" indent="-263525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090613" indent="-279400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3604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8176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2748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27320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1892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Background to this project</a:t>
            </a:r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Project scope</a:t>
            </a:r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Project partners and responsibilities</a:t>
            </a:r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Stakeholder consultation</a:t>
            </a:r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/>
              <a:t>Project programme</a:t>
            </a:r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Some key issues for each project task</a:t>
            </a:r>
          </a:p>
        </p:txBody>
      </p:sp>
    </p:spTree>
    <p:extLst>
      <p:ext uri="{BB962C8B-B14F-4D97-AF65-F5344CB8AC3E}">
        <p14:creationId xmlns:p14="http://schemas.microsoft.com/office/powerpoint/2010/main" val="137487354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442" y="304800"/>
            <a:ext cx="7684933" cy="369332"/>
          </a:xfrm>
        </p:spPr>
        <p:txBody>
          <a:bodyPr/>
          <a:lstStyle/>
          <a:p>
            <a:r>
              <a:rPr lang="en-GB" sz="2400" dirty="0" smtClean="0"/>
              <a:t>Guidebook update project: Background</a:t>
            </a:r>
            <a:endParaRPr lang="en-GB" sz="24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76442" y="1148968"/>
            <a:ext cx="8644960" cy="45974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73050" indent="-273050" algn="l" defTabSz="457200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4513" indent="-269875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809625" indent="-263525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090613" indent="-279400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3604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8176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2748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27320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1892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Marta’s presentation provided the European Commission’s background to this project</a:t>
            </a:r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Two origins: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400" dirty="0" smtClean="0"/>
              <a:t>TFEIP </a:t>
            </a:r>
            <a:r>
              <a:rPr lang="en-GB" sz="2400" dirty="0"/>
              <a:t>management group list of improvement tasks</a:t>
            </a:r>
          </a:p>
          <a:p>
            <a:pPr lvl="2">
              <a:spcBef>
                <a:spcPts val="500"/>
              </a:spcBef>
              <a:buClr>
                <a:srgbClr val="0070C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GB" sz="2400" dirty="0" smtClean="0"/>
              <a:t>Designed to deliver significant improvements</a:t>
            </a:r>
          </a:p>
          <a:p>
            <a:pPr lvl="2">
              <a:spcBef>
                <a:spcPts val="500"/>
              </a:spcBef>
              <a:buClr>
                <a:srgbClr val="0070C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GB" sz="2400" dirty="0" smtClean="0"/>
              <a:t>Reasonable prospect of success at reasonable cost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400" dirty="0" smtClean="0"/>
              <a:t>Two additional tasks seen as a priority by the European Commission</a:t>
            </a:r>
            <a:endParaRPr lang="en-GB" sz="2400" dirty="0"/>
          </a:p>
          <a:p>
            <a:pPr>
              <a:spcBef>
                <a:spcPts val="500"/>
              </a:spcBef>
              <a:buClr>
                <a:schemeClr val="accent1"/>
              </a:buClr>
            </a:pPr>
            <a:r>
              <a:rPr lang="en-GB" sz="2400" dirty="0" smtClean="0"/>
              <a:t>We acknowledge the support and commitment of the European Commission for this project</a:t>
            </a:r>
          </a:p>
          <a:p>
            <a:pPr>
              <a:spcBef>
                <a:spcPts val="500"/>
              </a:spcBef>
              <a:buClrTx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16761094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442" y="304800"/>
            <a:ext cx="7684933" cy="369332"/>
          </a:xfrm>
        </p:spPr>
        <p:txBody>
          <a:bodyPr/>
          <a:lstStyle/>
          <a:p>
            <a:r>
              <a:rPr lang="en-GB" sz="2400" dirty="0" smtClean="0"/>
              <a:t>Guidebook update project: Project scope</a:t>
            </a:r>
            <a:endParaRPr lang="en-GB" sz="24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76442" y="1148968"/>
            <a:ext cx="8644960" cy="45974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73050" indent="-273050" algn="l" defTabSz="457200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4513" indent="-269875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809625" indent="-263525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090613" indent="-279400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3604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8176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2748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27320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1892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Task </a:t>
            </a:r>
            <a:r>
              <a:rPr lang="en-GB" sz="2400" dirty="0"/>
              <a:t>1– Small-scale Combustion: Updated emission factors and improved </a:t>
            </a:r>
            <a:r>
              <a:rPr lang="en-GB" sz="2400" dirty="0" smtClean="0"/>
              <a:t>methodologies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Update to reflect current technologies and fuel types</a:t>
            </a:r>
            <a:endParaRPr lang="en-GB" sz="2000" dirty="0"/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Task </a:t>
            </a:r>
            <a:r>
              <a:rPr lang="en-GB" sz="2400" dirty="0"/>
              <a:t>2 – Particulate </a:t>
            </a:r>
            <a:r>
              <a:rPr lang="en-GB" sz="2400" dirty="0" smtClean="0"/>
              <a:t>Matter inventory estimates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Task 2.1 Condensable vs filterable PM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Task 2.2 Non-road mobile machinery</a:t>
            </a:r>
            <a:endParaRPr lang="en-GB" sz="2000" dirty="0"/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Task </a:t>
            </a:r>
            <a:r>
              <a:rPr lang="en-GB" sz="2400" dirty="0"/>
              <a:t>3 – Emission inventory estimates from </a:t>
            </a:r>
            <a:r>
              <a:rPr lang="en-GB" sz="2400" dirty="0" smtClean="0"/>
              <a:t>agriculture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Task 3.1 Restructuring and developing new methods (NO</a:t>
            </a:r>
            <a:r>
              <a:rPr lang="en-GB" sz="2000" baseline="-25000" dirty="0" smtClean="0"/>
              <a:t>x</a:t>
            </a:r>
            <a:r>
              <a:rPr lang="en-GB" sz="2000" dirty="0" smtClean="0"/>
              <a:t>)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Task 3.2 Ammonia emissions from fertiliser use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Task 3.3 Ammonia emissions from standing crops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Task 3.4 Ammonia emissions from biogas</a:t>
            </a:r>
            <a:endParaRPr lang="en-GB" sz="2000" dirty="0"/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Task </a:t>
            </a:r>
            <a:r>
              <a:rPr lang="en-GB" sz="2400" dirty="0"/>
              <a:t>4 – </a:t>
            </a:r>
            <a:r>
              <a:rPr lang="en-GB" sz="2400" dirty="0" err="1"/>
              <a:t>SO</a:t>
            </a:r>
            <a:r>
              <a:rPr lang="en-GB" sz="2400" baseline="-25000" dirty="0" err="1"/>
              <a:t>x</a:t>
            </a:r>
            <a:r>
              <a:rPr lang="en-GB" sz="2400" dirty="0"/>
              <a:t> / SO</a:t>
            </a:r>
            <a:r>
              <a:rPr lang="en-GB" sz="2400" baseline="-25000" dirty="0"/>
              <a:t>2</a:t>
            </a:r>
            <a:r>
              <a:rPr lang="en-GB" sz="2400" dirty="0"/>
              <a:t> and Black </a:t>
            </a:r>
            <a:r>
              <a:rPr lang="en-GB" sz="2400" dirty="0" smtClean="0"/>
              <a:t>Carbon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Task 4.1 SO</a:t>
            </a:r>
            <a:r>
              <a:rPr lang="en-GB" sz="2000" baseline="-25000" dirty="0"/>
              <a:t>2</a:t>
            </a:r>
            <a:r>
              <a:rPr lang="en-GB" sz="2000" dirty="0" smtClean="0"/>
              <a:t> and SO</a:t>
            </a:r>
            <a:r>
              <a:rPr lang="en-GB" sz="2000" baseline="-25000" dirty="0"/>
              <a:t>3</a:t>
            </a:r>
            <a:r>
              <a:rPr lang="en-GB" sz="2000" dirty="0" smtClean="0"/>
              <a:t> in </a:t>
            </a:r>
            <a:r>
              <a:rPr lang="en-GB" sz="2000" dirty="0" err="1" smtClean="0"/>
              <a:t>SO</a:t>
            </a:r>
            <a:r>
              <a:rPr lang="en-GB" sz="2000" baseline="-25000" dirty="0" err="1" smtClean="0"/>
              <a:t>x</a:t>
            </a:r>
            <a:r>
              <a:rPr lang="en-GB" sz="2000" dirty="0" smtClean="0"/>
              <a:t> emissions; reduced sulphur</a:t>
            </a:r>
            <a:endParaRPr lang="en-GB" sz="2000" baseline="-25000" dirty="0" smtClean="0"/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Task 4.2 Black carbon/Elemental carbon/Organic carbon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82888039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442" y="304800"/>
            <a:ext cx="7684933" cy="738664"/>
          </a:xfrm>
        </p:spPr>
        <p:txBody>
          <a:bodyPr/>
          <a:lstStyle/>
          <a:p>
            <a:r>
              <a:rPr lang="en-GB" sz="2400" dirty="0" smtClean="0"/>
              <a:t>Guidebook update project: Project partners and responsibilities</a:t>
            </a:r>
            <a:endParaRPr lang="en-GB" sz="2400" dirty="0"/>
          </a:p>
        </p:txBody>
      </p:sp>
      <p:sp>
        <p:nvSpPr>
          <p:cNvPr id="4" name="Rounded Rectangle 3"/>
          <p:cNvSpPr/>
          <p:nvPr/>
        </p:nvSpPr>
        <p:spPr>
          <a:xfrm>
            <a:off x="458330" y="1860265"/>
            <a:ext cx="8640958" cy="14912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dirty="0" smtClean="0"/>
              <a:t>Project Governance</a:t>
            </a:r>
            <a:endParaRPr lang="en-GB" dirty="0"/>
          </a:p>
        </p:txBody>
      </p:sp>
      <p:sp>
        <p:nvSpPr>
          <p:cNvPr id="5" name="Rounded Rectangle 4"/>
          <p:cNvSpPr/>
          <p:nvPr/>
        </p:nvSpPr>
        <p:spPr>
          <a:xfrm>
            <a:off x="3314125" y="924162"/>
            <a:ext cx="2880320" cy="771996"/>
          </a:xfrm>
          <a:prstGeom prst="roundRect">
            <a:avLst/>
          </a:prstGeom>
          <a:noFill/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0"/>
              </a:spcAft>
            </a:pPr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European Commission</a:t>
            </a:r>
            <a:endParaRPr lang="en-GB" sz="1100" dirty="0">
              <a:solidFill>
                <a:schemeClr val="tx1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DG Environment</a:t>
            </a:r>
          </a:p>
          <a:p>
            <a:pPr algn="just">
              <a:spcAft>
                <a:spcPts val="0"/>
              </a:spcAft>
            </a:pPr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Directorate C, Unit C.3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890189" y="2342500"/>
            <a:ext cx="1707615" cy="917044"/>
          </a:xfrm>
          <a:prstGeom prst="round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Manager </a:t>
            </a:r>
            <a:b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1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 Broomfield</a:t>
            </a:r>
          </a:p>
          <a:p>
            <a:pPr algn="ctr">
              <a:spcBef>
                <a:spcPts val="600"/>
              </a:spcBef>
            </a:pPr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Deputy</a:t>
            </a:r>
            <a:b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1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Sabino Del Vento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33803" y="3871310"/>
            <a:ext cx="2016225" cy="809165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Task 1: Update emission factors and improved methodologies</a:t>
            </a:r>
          </a:p>
          <a:p>
            <a:pPr algn="ctr">
              <a:spcBef>
                <a:spcPts val="600"/>
              </a:spcBef>
            </a:pPr>
            <a:r>
              <a:rPr lang="en-GB" sz="11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Lead: Robert Whiting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628688" y="3871311"/>
            <a:ext cx="1904729" cy="821864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Task 2: Improving quality of PM inventory impacts</a:t>
            </a:r>
          </a:p>
          <a:p>
            <a:pPr algn="ctr"/>
            <a:endParaRPr lang="en-GB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300"/>
              </a:spcBef>
            </a:pPr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Lead: </a:t>
            </a:r>
            <a:r>
              <a:rPr lang="en-GB" sz="11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Chris Dore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058540" y="3871310"/>
            <a:ext cx="2016223" cy="825347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Task 4: Improving quality of </a:t>
            </a:r>
            <a:r>
              <a:rPr lang="en-GB" sz="11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en-GB" sz="1100" baseline="-25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/SO</a:t>
            </a:r>
            <a:r>
              <a:rPr lang="en-GB" sz="1100" baseline="-25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BC inventory estimates and reporting</a:t>
            </a:r>
            <a:endParaRPr lang="en-GB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Lead: </a:t>
            </a:r>
            <a:r>
              <a:rPr lang="en-GB" sz="11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Robert Stewart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2796123" y="2580346"/>
            <a:ext cx="23461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441916" y="3537178"/>
            <a:ext cx="6637089" cy="453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6" idx="2"/>
          </p:cNvCxnSpPr>
          <p:nvPr/>
        </p:nvCxnSpPr>
        <p:spPr>
          <a:xfrm>
            <a:off x="4743997" y="3259544"/>
            <a:ext cx="3542" cy="28216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4961094" y="3874794"/>
            <a:ext cx="1881422" cy="821863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Task 3: Improving emission inventory impacts from Agriculture</a:t>
            </a:r>
            <a:endParaRPr lang="en-GB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300"/>
              </a:spcBef>
            </a:pPr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Lead: </a:t>
            </a:r>
            <a:r>
              <a:rPr lang="en-GB" sz="11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J. Webb</a:t>
            </a:r>
            <a:endParaRPr lang="en-GB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49829" y="1932275"/>
            <a:ext cx="3024336" cy="1326060"/>
          </a:xfrm>
          <a:prstGeom prst="roundRect">
            <a:avLst/>
          </a:prstGeom>
          <a:solidFill>
            <a:schemeClr val="bg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1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SR7: Quality Control</a:t>
            </a:r>
          </a:p>
          <a:p>
            <a:pPr algn="ctr"/>
            <a:endParaRPr lang="en-GB" sz="7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Quality Manager:    Mark Broomfield</a:t>
            </a:r>
          </a:p>
          <a:p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Reviewer:           Robert Stewart</a:t>
            </a:r>
            <a:endParaRPr lang="en-GB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Elbow Connector 40"/>
          <p:cNvCxnSpPr>
            <a:stCxn id="7" idx="2"/>
            <a:endCxn id="17" idx="0"/>
          </p:cNvCxnSpPr>
          <p:nvPr/>
        </p:nvCxnSpPr>
        <p:spPr>
          <a:xfrm flipH="1">
            <a:off x="1439500" y="4680475"/>
            <a:ext cx="2416" cy="314643"/>
          </a:xfrm>
          <a:prstGeom prst="straightConnector1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467392" y="4995118"/>
            <a:ext cx="1944215" cy="1710411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numCol="1" rtlCol="0" anchor="t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Robert Stewart</a:t>
            </a:r>
          </a:p>
          <a:p>
            <a:pPr algn="ctr"/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 Broomfield</a:t>
            </a:r>
          </a:p>
          <a:p>
            <a:pPr algn="ctr"/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Chris Green</a:t>
            </a:r>
            <a:endParaRPr lang="en-GB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226647" y="1092610"/>
            <a:ext cx="742315" cy="530225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dk2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Rounded Rectangle 18"/>
          <p:cNvSpPr/>
          <p:nvPr/>
        </p:nvSpPr>
        <p:spPr>
          <a:xfrm>
            <a:off x="5834405" y="1932274"/>
            <a:ext cx="3168351" cy="1327271"/>
          </a:xfrm>
          <a:prstGeom prst="roundRect">
            <a:avLst/>
          </a:prstGeom>
          <a:solidFill>
            <a:schemeClr val="bg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1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Senior staff</a:t>
            </a:r>
          </a:p>
          <a:p>
            <a:pPr algn="ctr"/>
            <a:endParaRPr lang="en-GB" sz="7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Ricardo-AEA  Mark Broomfield</a:t>
            </a:r>
          </a:p>
          <a:p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Aether:           Chris Dore</a:t>
            </a:r>
          </a:p>
          <a:p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AMEC:            </a:t>
            </a:r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Robert Whiting </a:t>
            </a:r>
            <a:endParaRPr lang="en-GB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1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Framework Manager: Beth Conlan, </a:t>
            </a:r>
            <a:r>
              <a:rPr lang="en-GB" sz="1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Ricardo-AEA</a:t>
            </a:r>
            <a:endParaRPr lang="en-GB" sz="10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628688" y="5000583"/>
            <a:ext cx="1904729" cy="170494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numCol="1" rtlCol="0" anchor="t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Robert Stewart</a:t>
            </a:r>
          </a:p>
          <a:p>
            <a:pPr algn="ctr"/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 Norris</a:t>
            </a:r>
          </a:p>
          <a:p>
            <a:pPr algn="ctr"/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 Buckland</a:t>
            </a:r>
          </a:p>
          <a:p>
            <a:pPr algn="ctr"/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Melanie Hobson</a:t>
            </a:r>
          </a:p>
          <a:p>
            <a:pPr algn="ctr"/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Richard Claxton</a:t>
            </a:r>
          </a:p>
          <a:p>
            <a:pPr algn="ctr"/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4961094" y="4995119"/>
            <a:ext cx="1881422" cy="1710411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numCol="1" rtlCol="0" anchor="t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Jeremy Wiltshire</a:t>
            </a:r>
          </a:p>
          <a:p>
            <a:pPr algn="ctr"/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 Ody</a:t>
            </a:r>
          </a:p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 </a:t>
            </a:r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Broomfield</a:t>
            </a:r>
          </a:p>
          <a:p>
            <a:pPr algn="ctr"/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Peter Brown</a:t>
            </a:r>
          </a:p>
          <a:p>
            <a:pPr algn="ctr"/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Harriet Bell</a:t>
            </a:r>
          </a:p>
          <a:p>
            <a:pPr algn="ctr"/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Chris Dore</a:t>
            </a:r>
          </a:p>
          <a:p>
            <a:pPr algn="ctr"/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Juan Jose Rincon Cristobal</a:t>
            </a:r>
          </a:p>
          <a:p>
            <a:pPr algn="ctr"/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Beatriz Sanchez Jimenez</a:t>
            </a:r>
            <a:endParaRPr lang="en-GB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7057746" y="5000582"/>
            <a:ext cx="2015735" cy="1704947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numCol="1" rtlCol="0" anchor="t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Chris Dore</a:t>
            </a:r>
          </a:p>
          <a:p>
            <a:pPr algn="ctr"/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Richard Claxon</a:t>
            </a:r>
          </a:p>
          <a:p>
            <a:pPr algn="ctr"/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Chris Green</a:t>
            </a:r>
          </a:p>
          <a:p>
            <a:pPr algn="ctr"/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Rob Whiting</a:t>
            </a:r>
            <a:endParaRPr lang="en-GB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Elbow Connector 40"/>
          <p:cNvCxnSpPr>
            <a:stCxn id="8" idx="2"/>
            <a:endCxn id="20" idx="0"/>
          </p:cNvCxnSpPr>
          <p:nvPr/>
        </p:nvCxnSpPr>
        <p:spPr>
          <a:xfrm>
            <a:off x="3581053" y="4693175"/>
            <a:ext cx="0" cy="307408"/>
          </a:xfrm>
          <a:prstGeom prst="straightConnector1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40"/>
          <p:cNvCxnSpPr>
            <a:stCxn id="14" idx="2"/>
            <a:endCxn id="21" idx="0"/>
          </p:cNvCxnSpPr>
          <p:nvPr/>
        </p:nvCxnSpPr>
        <p:spPr>
          <a:xfrm>
            <a:off x="5901805" y="4696657"/>
            <a:ext cx="0" cy="298462"/>
          </a:xfrm>
          <a:prstGeom prst="straightConnector1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40"/>
          <p:cNvCxnSpPr>
            <a:stCxn id="10" idx="2"/>
            <a:endCxn id="22" idx="0"/>
          </p:cNvCxnSpPr>
          <p:nvPr/>
        </p:nvCxnSpPr>
        <p:spPr>
          <a:xfrm flipH="1">
            <a:off x="8065614" y="4696657"/>
            <a:ext cx="1038" cy="303925"/>
          </a:xfrm>
          <a:prstGeom prst="straightConnector1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40"/>
          <p:cNvCxnSpPr/>
          <p:nvPr/>
        </p:nvCxnSpPr>
        <p:spPr>
          <a:xfrm flipH="1">
            <a:off x="1439500" y="3537178"/>
            <a:ext cx="2416" cy="337616"/>
          </a:xfrm>
          <a:prstGeom prst="straightConnector1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40"/>
          <p:cNvCxnSpPr/>
          <p:nvPr/>
        </p:nvCxnSpPr>
        <p:spPr>
          <a:xfrm flipH="1">
            <a:off x="8063197" y="3559639"/>
            <a:ext cx="2416" cy="337616"/>
          </a:xfrm>
          <a:prstGeom prst="straightConnector1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40"/>
          <p:cNvCxnSpPr/>
          <p:nvPr/>
        </p:nvCxnSpPr>
        <p:spPr>
          <a:xfrm flipH="1">
            <a:off x="5918354" y="3537178"/>
            <a:ext cx="2416" cy="337616"/>
          </a:xfrm>
          <a:prstGeom prst="straightConnector1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40"/>
          <p:cNvCxnSpPr/>
          <p:nvPr/>
        </p:nvCxnSpPr>
        <p:spPr>
          <a:xfrm flipH="1">
            <a:off x="3595999" y="3533695"/>
            <a:ext cx="2416" cy="337616"/>
          </a:xfrm>
          <a:prstGeom prst="straightConnector1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299456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442" y="304800"/>
            <a:ext cx="7684933" cy="738664"/>
          </a:xfrm>
        </p:spPr>
        <p:txBody>
          <a:bodyPr/>
          <a:lstStyle/>
          <a:p>
            <a:r>
              <a:rPr lang="en-GB" sz="2400" dirty="0" smtClean="0"/>
              <a:t>Guidebook update project: Project partners and responsibilities</a:t>
            </a:r>
            <a:endParaRPr lang="en-GB" sz="24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76442" y="1148968"/>
            <a:ext cx="8644960" cy="45974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73050" indent="-273050" algn="l" defTabSz="457200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4513" indent="-269875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809625" indent="-263525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090613" indent="-279400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3604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8176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2748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27320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1892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Task </a:t>
            </a:r>
            <a:r>
              <a:rPr lang="en-GB" sz="2400" dirty="0"/>
              <a:t>1– Small-scale </a:t>
            </a:r>
            <a:r>
              <a:rPr lang="en-GB" sz="2400" dirty="0" smtClean="0"/>
              <a:t>Combustion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Task leader: </a:t>
            </a:r>
            <a:r>
              <a:rPr lang="en-GB" sz="2000" b="1" dirty="0" smtClean="0">
                <a:solidFill>
                  <a:schemeClr val="accent1"/>
                </a:solidFill>
              </a:rPr>
              <a:t>Robert Whiting (</a:t>
            </a:r>
            <a:r>
              <a:rPr lang="en-GB" sz="2000" b="1" dirty="0" err="1" smtClean="0">
                <a:solidFill>
                  <a:schemeClr val="accent1"/>
                </a:solidFill>
              </a:rPr>
              <a:t>Amec</a:t>
            </a:r>
            <a:r>
              <a:rPr lang="en-GB" sz="2000" b="1" dirty="0" smtClean="0">
                <a:solidFill>
                  <a:schemeClr val="accent1"/>
                </a:solidFill>
              </a:rPr>
              <a:t>)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Contributors: </a:t>
            </a:r>
            <a:r>
              <a:rPr lang="en-GB" sz="2000" dirty="0" err="1" smtClean="0"/>
              <a:t>Amec</a:t>
            </a:r>
            <a:r>
              <a:rPr lang="en-GB" sz="2000" dirty="0" smtClean="0"/>
              <a:t> and Ricardo-AEA</a:t>
            </a:r>
            <a:br>
              <a:rPr lang="en-GB" sz="2000" dirty="0" smtClean="0"/>
            </a:br>
            <a:endParaRPr lang="en-GB" sz="2000" dirty="0"/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Task </a:t>
            </a:r>
            <a:r>
              <a:rPr lang="en-GB" sz="2400" dirty="0"/>
              <a:t>2 – Particulate Matter </a:t>
            </a:r>
            <a:r>
              <a:rPr lang="en-GB" sz="2400" dirty="0" smtClean="0"/>
              <a:t>inventory estimates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Task </a:t>
            </a:r>
            <a:r>
              <a:rPr lang="en-GB" sz="2000" dirty="0"/>
              <a:t>leader: </a:t>
            </a:r>
            <a:r>
              <a:rPr lang="en-GB" sz="2000" b="1" dirty="0">
                <a:solidFill>
                  <a:schemeClr val="accent1"/>
                </a:solidFill>
              </a:rPr>
              <a:t>Chris Dore (Aether)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/>
              <a:t>Contributors: Aether </a:t>
            </a:r>
            <a:r>
              <a:rPr lang="en-GB" sz="2000" dirty="0" smtClean="0"/>
              <a:t>and Ricardo-AEA</a:t>
            </a:r>
            <a:br>
              <a:rPr lang="en-GB" sz="2000" dirty="0" smtClean="0"/>
            </a:br>
            <a:endParaRPr lang="en-GB" sz="2000" dirty="0"/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Task </a:t>
            </a:r>
            <a:r>
              <a:rPr lang="en-GB" sz="2400" dirty="0"/>
              <a:t>3 – Emission inventory estimates from </a:t>
            </a:r>
            <a:r>
              <a:rPr lang="en-GB" sz="2400" dirty="0" smtClean="0"/>
              <a:t>agriculture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/>
              <a:t>Task leader: </a:t>
            </a:r>
            <a:r>
              <a:rPr lang="en-GB" sz="2000" b="1" dirty="0" smtClean="0">
                <a:solidFill>
                  <a:schemeClr val="accent1"/>
                </a:solidFill>
              </a:rPr>
              <a:t>J Webb (Ricardo-AEA)</a:t>
            </a:r>
            <a:endParaRPr lang="en-GB" sz="2000" b="1" dirty="0">
              <a:solidFill>
                <a:schemeClr val="accent1"/>
              </a:solidFill>
            </a:endParaRP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/>
              <a:t>Contributors: </a:t>
            </a:r>
            <a:r>
              <a:rPr lang="en-GB" sz="2000" dirty="0" smtClean="0"/>
              <a:t>Ricardo-AEA and Aether</a:t>
            </a:r>
            <a:br>
              <a:rPr lang="en-GB" sz="2000" dirty="0" smtClean="0"/>
            </a:br>
            <a:endParaRPr lang="en-GB" sz="2000" dirty="0"/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Task </a:t>
            </a:r>
            <a:r>
              <a:rPr lang="en-GB" sz="2400" dirty="0"/>
              <a:t>4 – </a:t>
            </a:r>
            <a:r>
              <a:rPr lang="en-GB" sz="2400" dirty="0" err="1"/>
              <a:t>SO</a:t>
            </a:r>
            <a:r>
              <a:rPr lang="en-GB" sz="2400" baseline="-25000" dirty="0" err="1"/>
              <a:t>x</a:t>
            </a:r>
            <a:r>
              <a:rPr lang="en-GB" sz="2400" dirty="0"/>
              <a:t> / SO</a:t>
            </a:r>
            <a:r>
              <a:rPr lang="en-GB" sz="2400" baseline="-25000" dirty="0"/>
              <a:t>2</a:t>
            </a:r>
            <a:r>
              <a:rPr lang="en-GB" sz="2400" dirty="0"/>
              <a:t> and Black </a:t>
            </a:r>
            <a:r>
              <a:rPr lang="en-GB" sz="2400" dirty="0" smtClean="0"/>
              <a:t>Carbon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Task leader: </a:t>
            </a:r>
            <a:r>
              <a:rPr lang="en-GB" sz="2000" b="1" dirty="0" smtClean="0">
                <a:solidFill>
                  <a:schemeClr val="accent1"/>
                </a:solidFill>
              </a:rPr>
              <a:t>Robert Stewart (Ricardo-AEA)</a:t>
            </a:r>
            <a:endParaRPr lang="en-GB" sz="2000" b="1" baseline="-25000" dirty="0" smtClean="0">
              <a:solidFill>
                <a:schemeClr val="accent1"/>
              </a:solidFill>
            </a:endParaRP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Contributors: Ricardo-AEA, Aether and </a:t>
            </a:r>
            <a:r>
              <a:rPr lang="en-GB" sz="2000" dirty="0" err="1" smtClean="0"/>
              <a:t>Amec</a:t>
            </a: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81898647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442" y="304800"/>
            <a:ext cx="7684933" cy="738664"/>
          </a:xfrm>
        </p:spPr>
        <p:txBody>
          <a:bodyPr/>
          <a:lstStyle/>
          <a:p>
            <a:r>
              <a:rPr lang="en-GB" sz="2400" dirty="0" smtClean="0"/>
              <a:t>Guidebook update project: Consultation and liaison with experts</a:t>
            </a:r>
            <a:endParaRPr lang="en-GB" sz="24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76442" y="1148968"/>
            <a:ext cx="8644960" cy="45974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73050" indent="-273050" algn="l" defTabSz="457200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4513" indent="-269875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809625" indent="-263525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090613" indent="-279400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3604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8176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2748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27320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1892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Aim is to maximise opportunities for collaboration and input</a:t>
            </a:r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Circulation of briefings to key consultees</a:t>
            </a:r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Consultation on key issues and data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/>
              <a:t>April 2015 EAGER meeting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May 2015 TFEIP meeting</a:t>
            </a:r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Literature search/review</a:t>
            </a:r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Development of updated methods</a:t>
            </a:r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Development of draft updated Guidebook text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Update to database held by EEA</a:t>
            </a:r>
            <a:endParaRPr lang="en-GB" sz="2000" b="1" dirty="0" smtClean="0">
              <a:solidFill>
                <a:schemeClr val="accent1"/>
              </a:solidFill>
            </a:endParaRPr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Consultation on draft updated Guidebook text</a:t>
            </a:r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Editing and finalisation of proposed Guidebook update for consideration by TFEIP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For consideration at May 2016 meeting</a:t>
            </a:r>
            <a:endParaRPr lang="en-GB" sz="2000" b="1" dirty="0">
              <a:solidFill>
                <a:schemeClr val="accent1"/>
              </a:solidFill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575353" y="1972638"/>
            <a:ext cx="5537771" cy="1191802"/>
          </a:xfrm>
          <a:prstGeom prst="roundRect">
            <a:avLst/>
          </a:prstGeom>
          <a:noFill/>
          <a:ln w="476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7620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575352" y="4818580"/>
            <a:ext cx="6729574" cy="466836"/>
          </a:xfrm>
          <a:prstGeom prst="roundRect">
            <a:avLst/>
          </a:prstGeom>
          <a:noFill/>
          <a:ln w="476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7620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24282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442" y="304800"/>
            <a:ext cx="7684933" cy="738664"/>
          </a:xfrm>
        </p:spPr>
        <p:txBody>
          <a:bodyPr/>
          <a:lstStyle/>
          <a:p>
            <a:r>
              <a:rPr lang="en-GB" sz="2400" dirty="0" smtClean="0"/>
              <a:t>Guidebook update project: Consultation and liaison with experts</a:t>
            </a:r>
            <a:endParaRPr lang="en-GB" sz="24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76441" y="1433512"/>
            <a:ext cx="8942911" cy="45974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73050" indent="-273050" algn="l" defTabSz="457200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4513" indent="-269875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809625" indent="-263525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090613" indent="-279400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3604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8176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2748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27320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1892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Consultation 1: Key issues and data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Feedback will be co-ordinated via Expert Panel co-chairs and task leaders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Opportunity to discuss issues in Expert Panel </a:t>
            </a:r>
            <a:r>
              <a:rPr lang="en-GB" sz="2000" dirty="0"/>
              <a:t>meetings (Session </a:t>
            </a:r>
            <a:r>
              <a:rPr lang="en-GB" sz="2000" dirty="0" smtClean="0"/>
              <a:t>3)</a:t>
            </a:r>
            <a:endParaRPr lang="en-GB" sz="2000" dirty="0"/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Task </a:t>
            </a:r>
            <a:r>
              <a:rPr lang="en-GB" sz="2400" dirty="0"/>
              <a:t>1– Small-scale </a:t>
            </a:r>
            <a:r>
              <a:rPr lang="en-GB" sz="2400" dirty="0" smtClean="0"/>
              <a:t>Combustion</a:t>
            </a:r>
            <a:endParaRPr lang="en-GB" sz="2400" dirty="0"/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Combustion &amp; Industry Expert Panel</a:t>
            </a:r>
            <a:endParaRPr lang="en-GB" sz="2000" dirty="0"/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/>
              <a:t>Task 2 – Particulate Matter inventory estimates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/>
              <a:t>Task 2.1 Condensable vs filterable </a:t>
            </a:r>
            <a:r>
              <a:rPr lang="en-GB" sz="2000" dirty="0" smtClean="0"/>
              <a:t>PM	Combustion &amp; Industry EP</a:t>
            </a:r>
            <a:endParaRPr lang="en-GB" sz="2000" dirty="0"/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/>
              <a:t>Task 2.2 Non-road mobile </a:t>
            </a:r>
            <a:r>
              <a:rPr lang="en-GB" sz="2000" dirty="0" smtClean="0"/>
              <a:t>machinery	Combustion &amp; Industry EP</a:t>
            </a:r>
            <a:br>
              <a:rPr lang="en-GB" sz="2000" dirty="0" smtClean="0"/>
            </a:br>
            <a:r>
              <a:rPr lang="en-GB" sz="2000" dirty="0" smtClean="0"/>
              <a:t>										Transport EP</a:t>
            </a:r>
            <a:endParaRPr lang="en-GB" sz="2000" dirty="0"/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/>
              <a:t>Task 3 – Emission inventory estimates from agriculture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Agriculture and Nature EP</a:t>
            </a:r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Task 4 – </a:t>
            </a:r>
            <a:r>
              <a:rPr lang="en-GB" sz="2400" dirty="0" err="1" smtClean="0"/>
              <a:t>SO</a:t>
            </a:r>
            <a:r>
              <a:rPr lang="en-GB" sz="2400" baseline="-25000" dirty="0" err="1" smtClean="0"/>
              <a:t>x</a:t>
            </a:r>
            <a:r>
              <a:rPr lang="en-GB" sz="2400" dirty="0" smtClean="0"/>
              <a:t> / SO</a:t>
            </a:r>
            <a:r>
              <a:rPr lang="en-GB" sz="2400" baseline="-25000" dirty="0" smtClean="0"/>
              <a:t>2</a:t>
            </a:r>
            <a:r>
              <a:rPr lang="en-GB" sz="2400" dirty="0" smtClean="0"/>
              <a:t> and Black Carbon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/>
              <a:t>Combustion &amp; Industry Expert </a:t>
            </a:r>
            <a:r>
              <a:rPr lang="en-GB" sz="2000" dirty="0" smtClean="0"/>
              <a:t>Panel</a:t>
            </a: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275859473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442" y="304800"/>
            <a:ext cx="7684933" cy="738664"/>
          </a:xfrm>
        </p:spPr>
        <p:txBody>
          <a:bodyPr/>
          <a:lstStyle/>
          <a:p>
            <a:r>
              <a:rPr lang="en-GB" sz="2400" dirty="0" smtClean="0"/>
              <a:t>Guidebook update project: Consultation and liaison with experts</a:t>
            </a:r>
            <a:endParaRPr lang="en-GB" sz="24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76442" y="1443436"/>
            <a:ext cx="8644960" cy="45974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73050" indent="-273050" algn="l" defTabSz="457200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4513" indent="-269875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809625" indent="-263525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090613" indent="-279400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3604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8176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2748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27320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189288" indent="-268288" algn="l" defTabSz="457200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Consultation 1: key issues and data</a:t>
            </a:r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How to contribute to this consultation 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By contributing to Expert Panel discussions in Session 3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/>
              <a:t>By email to Expert Panel co-chairs up to 5 June 2015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By discussing and sharing your views with Task Leaders during TFEIP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By email to Task Leaders up to 5 June 2015</a:t>
            </a:r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Consultation 2: draft updated Guidebook text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Scheduled for November/December 2015</a:t>
            </a:r>
          </a:p>
          <a:p>
            <a:pPr lvl="1">
              <a:spcBef>
                <a:spcPts val="500"/>
              </a:spcBef>
              <a:buClr>
                <a:srgbClr val="0070C0"/>
              </a:buClr>
              <a:buSzPct val="75000"/>
              <a:buFont typeface="Wingdings" panose="05000000000000000000" pitchFamily="2" charset="2"/>
              <a:buChar char="Ø"/>
            </a:pPr>
            <a:r>
              <a:rPr lang="en-GB" sz="2000" dirty="0" smtClean="0"/>
              <a:t>Feedback will be needed to enable editing and completion early 2016</a:t>
            </a:r>
          </a:p>
          <a:p>
            <a:pPr>
              <a:spcBef>
                <a:spcPts val="500"/>
              </a:spcBef>
              <a:buClr>
                <a:srgbClr val="0070C0"/>
              </a:buClr>
            </a:pPr>
            <a:r>
              <a:rPr lang="en-GB" sz="2400" dirty="0" smtClean="0"/>
              <a:t>Thank you in advance for your co-operation</a:t>
            </a:r>
          </a:p>
        </p:txBody>
      </p:sp>
    </p:spTree>
    <p:extLst>
      <p:ext uri="{BB962C8B-B14F-4D97-AF65-F5344CB8AC3E}">
        <p14:creationId xmlns:p14="http://schemas.microsoft.com/office/powerpoint/2010/main" val="45942140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icardo Template UK-A4 2008_v1">
  <a:themeElements>
    <a:clrScheme name="Custom 3">
      <a:dk1>
        <a:srgbClr val="000000"/>
      </a:dk1>
      <a:lt1>
        <a:srgbClr val="FFFFFF"/>
      </a:lt1>
      <a:dk2>
        <a:srgbClr val="DC241F"/>
      </a:dk2>
      <a:lt2>
        <a:srgbClr val="000000"/>
      </a:lt2>
      <a:accent1>
        <a:srgbClr val="006BB7"/>
      </a:accent1>
      <a:accent2>
        <a:srgbClr val="A7A9AC"/>
      </a:accent2>
      <a:accent3>
        <a:srgbClr val="FFFFFF"/>
      </a:accent3>
      <a:accent4>
        <a:srgbClr val="000000"/>
      </a:accent4>
      <a:accent5>
        <a:srgbClr val="AABAD8"/>
      </a:accent5>
      <a:accent6>
        <a:srgbClr val="97999B"/>
      </a:accent6>
      <a:hlink>
        <a:srgbClr val="002060"/>
      </a:hlink>
      <a:folHlink>
        <a:srgbClr val="DDDDDD"/>
      </a:folHlink>
    </a:clrScheme>
    <a:fontScheme name="Ricardo Template UK-A4 2008_v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635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72000" tIns="72000" rIns="72000" bIns="72000" numCol="1" anchor="ctr" anchorCtr="0" compatLnSpc="1">
        <a:prstTxWarp prst="textNoShape">
          <a:avLst/>
        </a:prstTxWarp>
      </a:bodyPr>
      <a:lstStyle>
        <a:defPPr marL="0" marR="0" indent="0" algn="ctr" defTabSz="7620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635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72000" tIns="72000" rIns="72000" bIns="72000" numCol="1" anchor="ctr" anchorCtr="0" compatLnSpc="1">
        <a:prstTxWarp prst="textNoShape">
          <a:avLst/>
        </a:prstTxWarp>
      </a:bodyPr>
      <a:lstStyle>
        <a:defPPr marL="0" marR="0" indent="0" algn="ctr" defTabSz="7620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icardo Template UK-A4 2008_v1 1">
        <a:dk1>
          <a:srgbClr val="000000"/>
        </a:dk1>
        <a:lt1>
          <a:srgbClr val="FFFFFF"/>
        </a:lt1>
        <a:dk2>
          <a:srgbClr val="DC241F"/>
        </a:dk2>
        <a:lt2>
          <a:srgbClr val="000000"/>
        </a:lt2>
        <a:accent1>
          <a:srgbClr val="006BB7"/>
        </a:accent1>
        <a:accent2>
          <a:srgbClr val="A7A9AC"/>
        </a:accent2>
        <a:accent3>
          <a:srgbClr val="FFFFFF"/>
        </a:accent3>
        <a:accent4>
          <a:srgbClr val="000000"/>
        </a:accent4>
        <a:accent5>
          <a:srgbClr val="AABAD8"/>
        </a:accent5>
        <a:accent6>
          <a:srgbClr val="97999B"/>
        </a:accent6>
        <a:hlink>
          <a:srgbClr val="99CCFF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5408</TotalTime>
  <Pages>1</Pages>
  <Words>1493</Words>
  <Application>Microsoft Office PowerPoint</Application>
  <PresentationFormat>A4 Paper (210x297 mm)</PresentationFormat>
  <Paragraphs>219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Courier New</vt:lpstr>
      <vt:lpstr>Helvetica</vt:lpstr>
      <vt:lpstr>Times New Roman</vt:lpstr>
      <vt:lpstr>Wingdings</vt:lpstr>
      <vt:lpstr>Ricardo Template UK-A4 2008_v1</vt:lpstr>
      <vt:lpstr>Custom Design</vt:lpstr>
      <vt:lpstr>PowerPoint Presentation</vt:lpstr>
      <vt:lpstr>Continued improvements of inventory methodologies: Overview</vt:lpstr>
      <vt:lpstr>Guidebook update project: Background</vt:lpstr>
      <vt:lpstr>Guidebook update project: Project scope</vt:lpstr>
      <vt:lpstr>Guidebook update project: Project partners and responsibilities</vt:lpstr>
      <vt:lpstr>Guidebook update project: Project partners and responsibilities</vt:lpstr>
      <vt:lpstr>Guidebook update project: Consultation and liaison with experts</vt:lpstr>
      <vt:lpstr>Guidebook update project: Consultation and liaison with experts</vt:lpstr>
      <vt:lpstr>Guidebook update project: Consultation and liaison with experts</vt:lpstr>
      <vt:lpstr>Guidebook update project: Programme</vt:lpstr>
      <vt:lpstr>Guidebook update project: Key issues</vt:lpstr>
      <vt:lpstr>Guidebook update project: Key issues</vt:lpstr>
      <vt:lpstr>Guidebook update project: Key issues</vt:lpstr>
      <vt:lpstr>Guidebook update project: Key issues</vt:lpstr>
      <vt:lpstr>Guidebook update project: Key issues</vt:lpstr>
      <vt:lpstr>Guidebook update project: Contacts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UW</dc:creator>
  <cp:lastModifiedBy>Broomfield, Mark</cp:lastModifiedBy>
  <cp:revision>797</cp:revision>
  <cp:lastPrinted>2013-07-23T10:56:06Z</cp:lastPrinted>
  <dcterms:created xsi:type="dcterms:W3CDTF">2008-07-02T10:05:05Z</dcterms:created>
  <dcterms:modified xsi:type="dcterms:W3CDTF">2015-05-08T14:32:57Z</dcterms:modified>
</cp:coreProperties>
</file>