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65" r:id="rId3"/>
    <p:sldMasterId id="2147483669" r:id="rId4"/>
    <p:sldMasterId id="2147483691" r:id="rId5"/>
    <p:sldMasterId id="2147483693" r:id="rId6"/>
    <p:sldMasterId id="2147483698" r:id="rId7"/>
    <p:sldMasterId id="2147483710" r:id="rId8"/>
  </p:sldMasterIdLst>
  <p:notesMasterIdLst>
    <p:notesMasterId r:id="rId23"/>
  </p:notesMasterIdLst>
  <p:handoutMasterIdLst>
    <p:handoutMasterId r:id="rId24"/>
  </p:handoutMasterIdLst>
  <p:sldIdLst>
    <p:sldId id="315" r:id="rId9"/>
    <p:sldId id="347" r:id="rId10"/>
    <p:sldId id="348" r:id="rId11"/>
    <p:sldId id="350" r:id="rId12"/>
    <p:sldId id="351" r:id="rId13"/>
    <p:sldId id="349" r:id="rId14"/>
    <p:sldId id="352" r:id="rId15"/>
    <p:sldId id="353" r:id="rId16"/>
    <p:sldId id="354" r:id="rId17"/>
    <p:sldId id="355" r:id="rId18"/>
    <p:sldId id="356" r:id="rId19"/>
    <p:sldId id="357" r:id="rId20"/>
    <p:sldId id="359" r:id="rId21"/>
    <p:sldId id="358" r:id="rId22"/>
  </p:sldIdLst>
  <p:sldSz cx="9144000" cy="6858000" type="screen4x3"/>
  <p:notesSz cx="6797675" cy="9926638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6C226"/>
    <a:srgbClr val="49A93E"/>
    <a:srgbClr val="009900"/>
    <a:srgbClr val="12DE2A"/>
    <a:srgbClr val="E75113"/>
    <a:srgbClr val="E09E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735" autoAdjust="0"/>
    <p:restoredTop sz="86087" autoAdjust="0"/>
  </p:normalViewPr>
  <p:slideViewPr>
    <p:cSldViewPr snapToGrid="0">
      <p:cViewPr varScale="1">
        <p:scale>
          <a:sx n="78" d="100"/>
          <a:sy n="78" d="100"/>
        </p:scale>
        <p:origin x="-1134" y="-96"/>
      </p:cViewPr>
      <p:guideLst>
        <p:guide orient="horz" pos="3792"/>
        <p:guide orient="horz" pos="1004"/>
        <p:guide orient="horz" pos="2841"/>
        <p:guide orient="horz" pos="2179"/>
        <p:guide orient="horz" pos="1717"/>
        <p:guide orient="horz" pos="327"/>
        <p:guide orient="horz" pos="511"/>
        <p:guide orient="horz" pos="591"/>
        <p:guide pos="519"/>
        <p:guide pos="4112"/>
        <p:guide pos="4847"/>
        <p:guide pos="289"/>
        <p:guide pos="3903"/>
        <p:guide pos="3609"/>
        <p:guide pos="5569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726" y="342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pPr>
              <a:defRPr/>
            </a:pPr>
            <a:fld id="{7968123A-04E1-4283-A23D-7CC1B1253584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5300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ICARE Group Meeting- 19 June 2014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5300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pPr>
              <a:defRPr/>
            </a:pPr>
            <a:fld id="{5B0C9171-47E1-4324-940F-D9E48A59B79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pPr>
              <a:defRPr/>
            </a:pPr>
            <a:fld id="{C1C12537-920A-4C4F-BFD7-025A8E53E670}" type="datetimeFigureOut">
              <a:rPr lang="en-US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pPr lvl="0"/>
            <a:endParaRPr lang="en-US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5300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ICARE Group Meeting- 19 June 2014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5300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pPr>
              <a:defRPr/>
            </a:pPr>
            <a:fld id="{17048F12-5C94-411E-8034-68DBB4B0D91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baseline="300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baseline="300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baseline="300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baseline="300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baseline="300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baseline="300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baseline="300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baseline="300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baseline="300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baseline="30000" dirty="0" smtClean="0"/>
          </a:p>
          <a:p>
            <a:pPr eaLnBrk="1" hangingPunct="1">
              <a:defRPr/>
            </a:pPr>
            <a:endParaRPr lang="en-US" baseline="300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baseline="300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baseline="0" dirty="0" smtClean="0"/>
              <a:t>4 of the 15 ATOFMS classes identified were assigned as EC-containing</a:t>
            </a:r>
          </a:p>
          <a:p>
            <a:pPr eaLnBrk="1" hangingPunct="1">
              <a:defRPr/>
            </a:pPr>
            <a:endParaRPr lang="en-US" baseline="300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 userDrawn="1"/>
        </p:nvSpPr>
        <p:spPr>
          <a:xfrm>
            <a:off x="3435350" y="6340475"/>
            <a:ext cx="1004888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rgbClr val="87888A"/>
                </a:solidFill>
              </a:rPr>
              <a:t>I  EDF  I  2013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451" y="1498294"/>
            <a:ext cx="5014912" cy="668812"/>
          </a:xfrm>
          <a:prstGeom prst="rect">
            <a:avLst/>
          </a:prstGeom>
        </p:spPr>
        <p:txBody>
          <a:bodyPr lIns="0" tIns="0" rIns="0" bIns="0"/>
          <a:lstStyle>
            <a:lvl1pPr>
              <a:defRPr sz="3800" b="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5450" y="2520337"/>
            <a:ext cx="5014913" cy="3644900"/>
          </a:xfrm>
          <a:prstGeom prst="rect">
            <a:avLst/>
          </a:prstGeom>
        </p:spPr>
        <p:txBody>
          <a:bodyPr lIns="0" tIns="0" rIns="0" bIns="0"/>
          <a:lstStyle>
            <a:lvl1pPr marL="360000" indent="-3600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  <a:lvl2pPr marL="360000" indent="0">
              <a:lnSpc>
                <a:spcPts val="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220000"/>
              <a:buFont typeface="+mj-lt"/>
              <a:buNone/>
              <a:defRPr b="0">
                <a:solidFill>
                  <a:schemeClr val="bg2"/>
                </a:solidFill>
              </a:defRPr>
            </a:lvl2pPr>
            <a:lvl3pPr marL="350838" indent="0">
              <a:lnSpc>
                <a:spcPts val="800"/>
              </a:lnSpc>
              <a:spcBef>
                <a:spcPts val="0"/>
              </a:spcBef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2"/>
          </p:nvPr>
        </p:nvSpPr>
        <p:spPr>
          <a:xfrm>
            <a:off x="5699124" y="0"/>
            <a:ext cx="344487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3"/>
          </p:nvPr>
        </p:nvSpPr>
        <p:spPr>
          <a:xfrm>
            <a:off x="2909888" y="6378575"/>
            <a:ext cx="476250" cy="168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1F86EF-B4AB-40C9-95A0-0F3DE24B744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/>
        </p:nvSpPr>
        <p:spPr bwMode="auto">
          <a:xfrm>
            <a:off x="220663" y="6496050"/>
            <a:ext cx="87026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tabLst>
                <a:tab pos="4310063" algn="ctr"/>
              </a:tabLst>
              <a:defRPr/>
            </a:pPr>
            <a:r>
              <a:rPr lang="fr-FR" kern="0" dirty="0" smtClean="0">
                <a:solidFill>
                  <a:srgbClr val="FFFFFF"/>
                </a:solidFill>
              </a:rPr>
              <a:t>	</a:t>
            </a:r>
            <a:fld id="{FE924DA8-D804-4E6B-BF34-A2103DBDF1D7}" type="slidenum">
              <a:rPr lang="fr-FR" kern="0" smtClean="0">
                <a:solidFill>
                  <a:srgbClr val="FFFFFF"/>
                </a:solidFill>
              </a:rPr>
              <a:pPr>
                <a:tabLst>
                  <a:tab pos="4310063" algn="ctr"/>
                </a:tabLst>
                <a:defRPr/>
              </a:pPr>
              <a:t>‹N°›</a:t>
            </a:fld>
            <a:r>
              <a:rPr lang="fr-FR" kern="0" dirty="0" smtClean="0">
                <a:solidFill>
                  <a:srgbClr val="FFFFFF"/>
                </a:solidFill>
              </a:rPr>
              <a:t> 			</a:t>
            </a:r>
            <a:r>
              <a:rPr lang="fr-FR" dirty="0" smtClean="0">
                <a:solidFill>
                  <a:srgbClr val="FFFFFF"/>
                </a:solidFill>
              </a:rPr>
              <a:t>EDF  I  Recherche &amp; Développement  I  2013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texte 6"/>
          <p:cNvSpPr txBox="1">
            <a:spLocks/>
          </p:cNvSpPr>
          <p:nvPr userDrawn="1"/>
        </p:nvSpPr>
        <p:spPr>
          <a:xfrm>
            <a:off x="4184650" y="6551613"/>
            <a:ext cx="1408113" cy="177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404813" indent="-404813" eaLnBrk="0" hangingPunct="0">
              <a:spcBef>
                <a:spcPct val="200000"/>
              </a:spcBef>
              <a:buClr>
                <a:srgbClr val="001A70"/>
              </a:buClr>
              <a:buSzPct val="125000"/>
              <a:defRPr/>
            </a:pPr>
            <a:fld id="{C91E461E-9067-430D-8CA1-68B460E35BBB}" type="slidenum">
              <a:rPr lang="fr-FR" sz="800" kern="0" smtClean="0">
                <a:solidFill>
                  <a:srgbClr val="7F7F7F"/>
                </a:solidFill>
                <a:cs typeface="Arial"/>
              </a:rPr>
              <a:pPr marL="404813" indent="-404813" eaLnBrk="0" hangingPunct="0">
                <a:spcBef>
                  <a:spcPct val="200000"/>
                </a:spcBef>
                <a:buClr>
                  <a:srgbClr val="001A70"/>
                </a:buClr>
                <a:buSzPct val="125000"/>
                <a:defRPr/>
              </a:pPr>
              <a:t>‹N°›</a:t>
            </a:fld>
            <a:endParaRPr lang="fr-FR" sz="800" kern="0" dirty="0">
              <a:solidFill>
                <a:srgbClr val="7F7F7F"/>
              </a:solidFill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4D6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800" baseline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: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6"/>
          <p:cNvSpPr txBox="1">
            <a:spLocks/>
          </p:cNvSpPr>
          <p:nvPr userDrawn="1"/>
        </p:nvSpPr>
        <p:spPr>
          <a:xfrm>
            <a:off x="4184650" y="6551613"/>
            <a:ext cx="1408113" cy="177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404813" indent="-404813" eaLnBrk="0" hangingPunct="0">
              <a:spcBef>
                <a:spcPct val="200000"/>
              </a:spcBef>
              <a:buClr>
                <a:srgbClr val="001A70"/>
              </a:buClr>
              <a:buSzPct val="125000"/>
              <a:defRPr/>
            </a:pPr>
            <a:fld id="{0CE8D05D-C77A-485C-9F53-AC7DE2F1C476}" type="slidenum">
              <a:rPr lang="fr-FR" sz="800" kern="0" smtClean="0">
                <a:solidFill>
                  <a:srgbClr val="7F7F7F"/>
                </a:solidFill>
                <a:cs typeface="Arial" pitchFamily="34" charset="0"/>
              </a:rPr>
              <a:pPr marL="404813" indent="-404813" eaLnBrk="0" hangingPunct="0">
                <a:spcBef>
                  <a:spcPct val="200000"/>
                </a:spcBef>
                <a:buClr>
                  <a:srgbClr val="001A70"/>
                </a:buClr>
                <a:buSzPct val="125000"/>
                <a:defRPr/>
              </a:pPr>
              <a:t>‹N°›</a:t>
            </a:fld>
            <a:endParaRPr lang="fr-FR" sz="800" kern="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451" y="176400"/>
            <a:ext cx="8275638" cy="114300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rgbClr val="C4D6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5450" y="1951504"/>
            <a:ext cx="8275638" cy="3620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spcBef>
                <a:spcPts val="0"/>
              </a:spcBef>
              <a:buClr>
                <a:srgbClr val="C4D600"/>
              </a:buClr>
              <a:buNone/>
              <a:defRPr sz="2200">
                <a:solidFill>
                  <a:schemeClr val="bg2"/>
                </a:solidFill>
              </a:defRPr>
            </a:lvl1pPr>
            <a:lvl2pPr marL="136525" indent="-136525">
              <a:lnSpc>
                <a:spcPts val="1300"/>
              </a:lnSpc>
              <a:buClr>
                <a:srgbClr val="C4D600"/>
              </a:buClr>
              <a:buFont typeface="Wingdings" pitchFamily="2" charset="2"/>
              <a:buChar char="§"/>
              <a:defRPr sz="1100"/>
            </a:lvl2pPr>
            <a:lvl3pPr marL="403225" indent="-136525">
              <a:lnSpc>
                <a:spcPts val="1300"/>
              </a:lnSpc>
              <a:buClr>
                <a:srgbClr val="C4D600"/>
              </a:buClr>
              <a:buSzPct val="80000"/>
              <a:buFont typeface="Arial" pitchFamily="34" charset="0"/>
              <a:buChar char="□"/>
              <a:defRPr sz="1100"/>
            </a:lvl3pPr>
            <a:lvl4pPr marL="136525" indent="0">
              <a:lnSpc>
                <a:spcPts val="1300"/>
              </a:lnSpc>
              <a:buClr>
                <a:srgbClr val="C4D600"/>
              </a:buClr>
              <a:defRPr sz="1100"/>
            </a:lvl4pPr>
            <a:lvl5pPr marL="136525" indent="0">
              <a:lnSpc>
                <a:spcPts val="1300"/>
              </a:lnSpc>
              <a:buClr>
                <a:srgbClr val="B0C700"/>
              </a:buClr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800" baseline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: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texte 6"/>
          <p:cNvSpPr txBox="1">
            <a:spLocks/>
          </p:cNvSpPr>
          <p:nvPr userDrawn="1"/>
        </p:nvSpPr>
        <p:spPr>
          <a:xfrm>
            <a:off x="4184650" y="6551613"/>
            <a:ext cx="1408113" cy="177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404813" indent="-404813" eaLnBrk="0" hangingPunct="0">
              <a:spcBef>
                <a:spcPct val="200000"/>
              </a:spcBef>
              <a:buClr>
                <a:srgbClr val="001A70"/>
              </a:buClr>
              <a:buSzPct val="125000"/>
              <a:defRPr/>
            </a:pPr>
            <a:fld id="{F079D0C4-216B-4A92-8AB6-F3B7AE830BAD}" type="slidenum">
              <a:rPr lang="fr-FR" sz="800" kern="0" smtClean="0">
                <a:solidFill>
                  <a:srgbClr val="7F7F7F"/>
                </a:solidFill>
                <a:cs typeface="Arial" pitchFamily="34" charset="0"/>
              </a:rPr>
              <a:pPr marL="404813" indent="-404813" eaLnBrk="0" hangingPunct="0">
                <a:spcBef>
                  <a:spcPct val="200000"/>
                </a:spcBef>
                <a:buClr>
                  <a:srgbClr val="001A70"/>
                </a:buClr>
                <a:buSzPct val="125000"/>
                <a:defRPr/>
              </a:pPr>
              <a:t>‹N°›</a:t>
            </a:fld>
            <a:endParaRPr lang="fr-FR" sz="800" kern="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450" y="176400"/>
            <a:ext cx="8275638" cy="114300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rgbClr val="C4D6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5451" y="1951504"/>
            <a:ext cx="3879850" cy="3620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spcBef>
                <a:spcPts val="0"/>
              </a:spcBef>
              <a:buClr>
                <a:srgbClr val="C4D600"/>
              </a:buClr>
              <a:buNone/>
              <a:defRPr sz="2200">
                <a:solidFill>
                  <a:schemeClr val="bg2"/>
                </a:solidFill>
              </a:defRPr>
            </a:lvl1pPr>
            <a:lvl2pPr marL="136525" indent="-136525">
              <a:lnSpc>
                <a:spcPts val="1300"/>
              </a:lnSpc>
              <a:buClr>
                <a:srgbClr val="C4D600"/>
              </a:buClr>
              <a:buFont typeface="Wingdings" pitchFamily="2" charset="2"/>
              <a:buChar char="§"/>
              <a:defRPr sz="1100"/>
            </a:lvl2pPr>
            <a:lvl3pPr marL="403225" indent="-136525">
              <a:lnSpc>
                <a:spcPts val="1300"/>
              </a:lnSpc>
              <a:buClr>
                <a:srgbClr val="C4D600"/>
              </a:buClr>
              <a:buSzPct val="80000"/>
              <a:buFont typeface="Arial" pitchFamily="34" charset="0"/>
              <a:buChar char="□"/>
              <a:defRPr sz="1100"/>
            </a:lvl3pPr>
            <a:lvl4pPr marL="136525" indent="0">
              <a:lnSpc>
                <a:spcPts val="1300"/>
              </a:lnSpc>
              <a:buClr>
                <a:srgbClr val="C4D600"/>
              </a:buClr>
              <a:defRPr sz="1100"/>
            </a:lvl4pPr>
            <a:lvl5pPr marL="136525" indent="0">
              <a:lnSpc>
                <a:spcPts val="1300"/>
              </a:lnSpc>
              <a:buClr>
                <a:srgbClr val="C4D600"/>
              </a:buClr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1"/>
          </p:nvPr>
        </p:nvSpPr>
        <p:spPr>
          <a:xfrm>
            <a:off x="4837172" y="1951504"/>
            <a:ext cx="3863916" cy="3620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spcBef>
                <a:spcPts val="0"/>
              </a:spcBef>
              <a:buClr>
                <a:srgbClr val="C4D600"/>
              </a:buClr>
              <a:buNone/>
              <a:defRPr sz="2200">
                <a:solidFill>
                  <a:schemeClr val="bg2"/>
                </a:solidFill>
              </a:defRPr>
            </a:lvl1pPr>
            <a:lvl2pPr marL="136525" indent="-136525">
              <a:lnSpc>
                <a:spcPts val="1300"/>
              </a:lnSpc>
              <a:buClr>
                <a:srgbClr val="C4D600"/>
              </a:buClr>
              <a:buFont typeface="Wingdings" pitchFamily="2" charset="2"/>
              <a:buChar char="§"/>
              <a:defRPr sz="1100"/>
            </a:lvl2pPr>
            <a:lvl3pPr marL="403225" indent="-136525">
              <a:lnSpc>
                <a:spcPts val="1300"/>
              </a:lnSpc>
              <a:buClr>
                <a:srgbClr val="C4D600"/>
              </a:buClr>
              <a:buSzPct val="80000"/>
              <a:buFont typeface="Arial" pitchFamily="34" charset="0"/>
              <a:buChar char="□"/>
              <a:defRPr sz="1100"/>
            </a:lvl3pPr>
            <a:lvl4pPr marL="136525" indent="0">
              <a:lnSpc>
                <a:spcPts val="1300"/>
              </a:lnSpc>
              <a:buClr>
                <a:srgbClr val="C4D600"/>
              </a:buClr>
              <a:defRPr sz="1100"/>
            </a:lvl4pPr>
            <a:lvl5pPr marL="136525" indent="0">
              <a:lnSpc>
                <a:spcPts val="1300"/>
              </a:lnSpc>
              <a:buClr>
                <a:srgbClr val="C4D600"/>
              </a:buClr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800" baseline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6"/>
          <p:cNvSpPr txBox="1">
            <a:spLocks/>
          </p:cNvSpPr>
          <p:nvPr userDrawn="1"/>
        </p:nvSpPr>
        <p:spPr>
          <a:xfrm>
            <a:off x="5141913" y="6334125"/>
            <a:ext cx="1408112" cy="177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404813" indent="-404813" eaLnBrk="0" hangingPunct="0">
              <a:spcBef>
                <a:spcPct val="200000"/>
              </a:spcBef>
              <a:buClr>
                <a:srgbClr val="001A70"/>
              </a:buClr>
              <a:buSzPct val="125000"/>
              <a:defRPr/>
            </a:pPr>
            <a:fld id="{96459D2D-88C5-4715-8CE6-F8BADA6DE42B}" type="slidenum">
              <a:rPr lang="fr-FR" sz="1000" kern="0" smtClean="0">
                <a:solidFill>
                  <a:srgbClr val="7F7F7F"/>
                </a:solidFill>
                <a:cs typeface="Arial"/>
              </a:rPr>
              <a:pPr marL="404813" indent="-404813" eaLnBrk="0" hangingPunct="0">
                <a:spcBef>
                  <a:spcPct val="200000"/>
                </a:spcBef>
                <a:buClr>
                  <a:srgbClr val="001A70"/>
                </a:buClr>
                <a:buSzPct val="125000"/>
                <a:defRPr/>
              </a:pPr>
              <a:t>‹N°›</a:t>
            </a:fld>
            <a:endParaRPr lang="fr-FR" sz="1000" kern="0" dirty="0">
              <a:solidFill>
                <a:srgbClr val="7F7F7F"/>
              </a:solidFill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4D6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772275" y="6375400"/>
            <a:ext cx="1928813" cy="153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6"/>
          <p:cNvSpPr txBox="1">
            <a:spLocks/>
          </p:cNvSpPr>
          <p:nvPr userDrawn="1"/>
        </p:nvSpPr>
        <p:spPr>
          <a:xfrm>
            <a:off x="5141913" y="6334125"/>
            <a:ext cx="1408112" cy="177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404813" indent="-404813" eaLnBrk="0" hangingPunct="0">
              <a:spcBef>
                <a:spcPct val="200000"/>
              </a:spcBef>
              <a:buClr>
                <a:srgbClr val="001A70"/>
              </a:buClr>
              <a:buSzPct val="125000"/>
              <a:defRPr/>
            </a:pPr>
            <a:fld id="{8ED33940-7047-4B10-8795-C21CED2B4EEC}" type="slidenum">
              <a:rPr lang="fr-FR" sz="1000" kern="0" smtClean="0">
                <a:solidFill>
                  <a:srgbClr val="7F7F7F"/>
                </a:solidFill>
                <a:cs typeface="Arial"/>
              </a:rPr>
              <a:pPr marL="404813" indent="-404813" eaLnBrk="0" hangingPunct="0">
                <a:spcBef>
                  <a:spcPct val="200000"/>
                </a:spcBef>
                <a:buClr>
                  <a:srgbClr val="001A70"/>
                </a:buClr>
                <a:buSzPct val="125000"/>
                <a:defRPr/>
              </a:pPr>
              <a:t>‹N°›</a:t>
            </a:fld>
            <a:endParaRPr lang="fr-FR" sz="1000" kern="0" dirty="0">
              <a:solidFill>
                <a:srgbClr val="7F7F7F"/>
              </a:solidFill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4D6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C4D600"/>
              </a:buClr>
              <a:defRPr/>
            </a:lvl1pPr>
            <a:lvl2pPr>
              <a:buClr>
                <a:srgbClr val="C4D600"/>
              </a:buClr>
              <a:defRPr/>
            </a:lvl2pPr>
            <a:lvl3pPr>
              <a:buClr>
                <a:srgbClr val="C4D600"/>
              </a:buClr>
              <a:defRPr/>
            </a:lvl3pPr>
            <a:lvl4pPr>
              <a:buClr>
                <a:srgbClr val="C4D600"/>
              </a:buClr>
              <a:defRPr/>
            </a:lvl4pPr>
            <a:lvl5pPr>
              <a:buClr>
                <a:srgbClr val="C4D600"/>
              </a:buCl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772275" y="6375400"/>
            <a:ext cx="1928813" cy="153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6"/>
          <p:cNvSpPr txBox="1">
            <a:spLocks/>
          </p:cNvSpPr>
          <p:nvPr userDrawn="1"/>
        </p:nvSpPr>
        <p:spPr>
          <a:xfrm>
            <a:off x="5141913" y="6334125"/>
            <a:ext cx="1408112" cy="177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404813" indent="-404813" eaLnBrk="0" hangingPunct="0">
              <a:spcBef>
                <a:spcPct val="200000"/>
              </a:spcBef>
              <a:buClr>
                <a:srgbClr val="001A70"/>
              </a:buClr>
              <a:buSzPct val="125000"/>
              <a:defRPr/>
            </a:pPr>
            <a:fld id="{E88752F6-619A-4417-AC4B-FDDE84AC5E92}" type="slidenum">
              <a:rPr lang="fr-FR" sz="1000" kern="0" smtClean="0">
                <a:solidFill>
                  <a:srgbClr val="7F7F7F"/>
                </a:solidFill>
                <a:cs typeface="Arial"/>
              </a:rPr>
              <a:pPr marL="404813" indent="-404813" eaLnBrk="0" hangingPunct="0">
                <a:spcBef>
                  <a:spcPct val="200000"/>
                </a:spcBef>
                <a:buClr>
                  <a:srgbClr val="001A70"/>
                </a:buClr>
                <a:buSzPct val="125000"/>
                <a:defRPr/>
              </a:pPr>
              <a:t>‹N°›</a:t>
            </a:fld>
            <a:endParaRPr lang="fr-FR" sz="1000" kern="0" dirty="0">
              <a:solidFill>
                <a:srgbClr val="7F7F7F"/>
              </a:solidFill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C4D6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772275" y="6375400"/>
            <a:ext cx="1928813" cy="153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6"/>
          <p:cNvSpPr txBox="1">
            <a:spLocks/>
          </p:cNvSpPr>
          <p:nvPr userDrawn="1"/>
        </p:nvSpPr>
        <p:spPr>
          <a:xfrm>
            <a:off x="5141913" y="6334125"/>
            <a:ext cx="1408112" cy="177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404813" indent="-404813" eaLnBrk="0" hangingPunct="0">
              <a:spcBef>
                <a:spcPct val="200000"/>
              </a:spcBef>
              <a:buClr>
                <a:srgbClr val="001A70"/>
              </a:buClr>
              <a:buSzPct val="125000"/>
              <a:defRPr/>
            </a:pPr>
            <a:fld id="{436B4EBB-A8D9-4754-86F6-89528F407E9F}" type="slidenum">
              <a:rPr lang="fr-FR" sz="1000" kern="0" smtClean="0">
                <a:solidFill>
                  <a:srgbClr val="7F7F7F"/>
                </a:solidFill>
                <a:cs typeface="Arial"/>
              </a:rPr>
              <a:pPr marL="404813" indent="-404813" eaLnBrk="0" hangingPunct="0">
                <a:spcBef>
                  <a:spcPct val="200000"/>
                </a:spcBef>
                <a:buClr>
                  <a:srgbClr val="001A70"/>
                </a:buClr>
                <a:buSzPct val="125000"/>
                <a:defRPr/>
              </a:pPr>
              <a:t>‹N°›</a:t>
            </a:fld>
            <a:endParaRPr lang="fr-FR" sz="1000" kern="0" dirty="0">
              <a:solidFill>
                <a:srgbClr val="7F7F7F"/>
              </a:solidFill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4D6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C4D600"/>
              </a:buClr>
              <a:defRPr sz="2800"/>
            </a:lvl1pPr>
            <a:lvl2pPr>
              <a:buClr>
                <a:srgbClr val="C4D600"/>
              </a:buClr>
              <a:defRPr sz="2400"/>
            </a:lvl2pPr>
            <a:lvl3pPr>
              <a:buClr>
                <a:srgbClr val="C4D600"/>
              </a:buClr>
              <a:defRPr sz="2000"/>
            </a:lvl3pPr>
            <a:lvl4pPr>
              <a:buClr>
                <a:srgbClr val="C4D600"/>
              </a:buClr>
              <a:defRPr sz="1800"/>
            </a:lvl4pPr>
            <a:lvl5pPr>
              <a:buClr>
                <a:srgbClr val="C4D6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C4D600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rgbClr val="C4D600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rgbClr val="C4D600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rgbClr val="C4D600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C4D600"/>
              </a:buCl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772275" y="6375400"/>
            <a:ext cx="1928813" cy="153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 txBox="1">
            <a:spLocks/>
          </p:cNvSpPr>
          <p:nvPr userDrawn="1"/>
        </p:nvSpPr>
        <p:spPr>
          <a:xfrm>
            <a:off x="5141913" y="6334125"/>
            <a:ext cx="1408112" cy="177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404813" indent="-404813" eaLnBrk="0" hangingPunct="0">
              <a:spcBef>
                <a:spcPct val="200000"/>
              </a:spcBef>
              <a:buClr>
                <a:srgbClr val="001A70"/>
              </a:buClr>
              <a:buSzPct val="125000"/>
              <a:defRPr/>
            </a:pPr>
            <a:fld id="{E6730441-0349-4E5A-BC85-7C8020E47420}" type="slidenum">
              <a:rPr lang="fr-FR" sz="1000" kern="0" smtClean="0">
                <a:solidFill>
                  <a:srgbClr val="7F7F7F"/>
                </a:solidFill>
                <a:cs typeface="Arial"/>
              </a:rPr>
              <a:pPr marL="404813" indent="-404813" eaLnBrk="0" hangingPunct="0">
                <a:spcBef>
                  <a:spcPct val="200000"/>
                </a:spcBef>
                <a:buClr>
                  <a:srgbClr val="001A70"/>
                </a:buClr>
                <a:buSzPct val="125000"/>
                <a:defRPr/>
              </a:pPr>
              <a:t>‹N°›</a:t>
            </a:fld>
            <a:endParaRPr lang="fr-FR" sz="1000" kern="0" dirty="0">
              <a:solidFill>
                <a:srgbClr val="7F7F7F"/>
              </a:solidFill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4D6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C4D600"/>
              </a:buClr>
              <a:defRPr sz="2400"/>
            </a:lvl1pPr>
            <a:lvl2pPr>
              <a:buClr>
                <a:srgbClr val="C4D600"/>
              </a:buClr>
              <a:defRPr sz="2000"/>
            </a:lvl2pPr>
            <a:lvl3pPr>
              <a:buClr>
                <a:srgbClr val="C4D600"/>
              </a:buClr>
              <a:defRPr sz="1800"/>
            </a:lvl3pPr>
            <a:lvl4pPr>
              <a:buClr>
                <a:srgbClr val="C4D600"/>
              </a:buClr>
              <a:defRPr sz="1600"/>
            </a:lvl4pPr>
            <a:lvl5pPr>
              <a:buClr>
                <a:srgbClr val="C4D6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C4D600"/>
              </a:buClr>
              <a:defRPr sz="2400"/>
            </a:lvl1pPr>
            <a:lvl2pPr>
              <a:buClr>
                <a:srgbClr val="C4D600"/>
              </a:buClr>
              <a:defRPr sz="2000"/>
            </a:lvl2pPr>
            <a:lvl3pPr>
              <a:buClr>
                <a:srgbClr val="C4D600"/>
              </a:buClr>
              <a:defRPr sz="1800"/>
            </a:lvl3pPr>
            <a:lvl4pPr>
              <a:buClr>
                <a:srgbClr val="C4D600"/>
              </a:buClr>
              <a:defRPr sz="1600"/>
            </a:lvl4pPr>
            <a:lvl5pPr>
              <a:buClr>
                <a:srgbClr val="C4D6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772275" y="6375400"/>
            <a:ext cx="1928813" cy="153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 txBox="1">
            <a:spLocks/>
          </p:cNvSpPr>
          <p:nvPr userDrawn="1"/>
        </p:nvSpPr>
        <p:spPr>
          <a:xfrm>
            <a:off x="5141913" y="6334125"/>
            <a:ext cx="1408112" cy="177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404813" indent="-404813" eaLnBrk="0" hangingPunct="0">
              <a:spcBef>
                <a:spcPct val="200000"/>
              </a:spcBef>
              <a:buClr>
                <a:srgbClr val="001A70"/>
              </a:buClr>
              <a:buSzPct val="125000"/>
              <a:defRPr/>
            </a:pPr>
            <a:fld id="{059DEF7D-7804-47E0-921D-6B0B114B40F4}" type="slidenum">
              <a:rPr lang="fr-FR" sz="1000" kern="0" smtClean="0">
                <a:solidFill>
                  <a:srgbClr val="7F7F7F"/>
                </a:solidFill>
                <a:cs typeface="Arial"/>
              </a:rPr>
              <a:pPr marL="404813" indent="-404813" eaLnBrk="0" hangingPunct="0">
                <a:spcBef>
                  <a:spcPct val="200000"/>
                </a:spcBef>
                <a:buClr>
                  <a:srgbClr val="001A70"/>
                </a:buClr>
                <a:buSzPct val="125000"/>
                <a:defRPr/>
              </a:pPr>
              <a:t>‹N°›</a:t>
            </a:fld>
            <a:endParaRPr lang="fr-FR" sz="1000" kern="0" dirty="0">
              <a:solidFill>
                <a:srgbClr val="7F7F7F"/>
              </a:solidFill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4D6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772275" y="6375400"/>
            <a:ext cx="1928813" cy="153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 userDrawn="1"/>
        </p:nvSpPr>
        <p:spPr>
          <a:xfrm>
            <a:off x="3435350" y="6340475"/>
            <a:ext cx="1004888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rgbClr val="87888A"/>
                </a:solidFill>
              </a:rPr>
              <a:t>I  EDF  I  2013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451" y="1745854"/>
            <a:ext cx="5014912" cy="79216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400" b="0">
                <a:solidFill>
                  <a:srgbClr val="49A93E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2"/>
          </p:nvPr>
        </p:nvSpPr>
        <p:spPr>
          <a:xfrm>
            <a:off x="5699124" y="0"/>
            <a:ext cx="344487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"/>
          </p:nvPr>
        </p:nvSpPr>
        <p:spPr>
          <a:xfrm>
            <a:off x="425451" y="2797395"/>
            <a:ext cx="5014912" cy="167721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BF9447-6C35-42C0-8F02-1151BB3FABE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6"/>
          <p:cNvSpPr txBox="1">
            <a:spLocks/>
          </p:cNvSpPr>
          <p:nvPr userDrawn="1"/>
        </p:nvSpPr>
        <p:spPr>
          <a:xfrm>
            <a:off x="5141913" y="6334125"/>
            <a:ext cx="1408112" cy="177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404813" indent="-404813" eaLnBrk="0" hangingPunct="0">
              <a:spcBef>
                <a:spcPct val="200000"/>
              </a:spcBef>
              <a:buClr>
                <a:srgbClr val="001A70"/>
              </a:buClr>
              <a:buSzPct val="125000"/>
              <a:defRPr/>
            </a:pPr>
            <a:fld id="{79A59F7B-7E0E-4F5C-B2FA-62C6BFEECDD9}" type="slidenum">
              <a:rPr lang="fr-FR" sz="1000" kern="0" smtClean="0">
                <a:solidFill>
                  <a:srgbClr val="7F7F7F"/>
                </a:solidFill>
                <a:cs typeface="Arial"/>
              </a:rPr>
              <a:pPr marL="404813" indent="-404813" eaLnBrk="0" hangingPunct="0">
                <a:spcBef>
                  <a:spcPct val="200000"/>
                </a:spcBef>
                <a:buClr>
                  <a:srgbClr val="001A70"/>
                </a:buClr>
                <a:buSzPct val="125000"/>
                <a:defRPr/>
              </a:pPr>
              <a:t>‹N°›</a:t>
            </a:fld>
            <a:endParaRPr lang="fr-FR" sz="1000" kern="0" dirty="0">
              <a:solidFill>
                <a:srgbClr val="7F7F7F"/>
              </a:solidFill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B0C7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B0C700"/>
              </a:buClr>
              <a:defRPr sz="3200"/>
            </a:lvl1pPr>
            <a:lvl2pPr>
              <a:buClr>
                <a:srgbClr val="C4D600"/>
              </a:buClr>
              <a:defRPr sz="2800"/>
            </a:lvl2pPr>
            <a:lvl3pPr>
              <a:buClr>
                <a:srgbClr val="C4D600"/>
              </a:buClr>
              <a:defRPr sz="2400"/>
            </a:lvl3pPr>
            <a:lvl4pPr>
              <a:buClr>
                <a:srgbClr val="C4D600"/>
              </a:buClr>
              <a:defRPr sz="2000"/>
            </a:lvl4pPr>
            <a:lvl5pPr>
              <a:buClr>
                <a:srgbClr val="C4D6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772275" y="6375400"/>
            <a:ext cx="1928813" cy="153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6"/>
          <p:cNvSpPr txBox="1">
            <a:spLocks/>
          </p:cNvSpPr>
          <p:nvPr userDrawn="1"/>
        </p:nvSpPr>
        <p:spPr>
          <a:xfrm>
            <a:off x="5141913" y="6334125"/>
            <a:ext cx="1408112" cy="177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404813" indent="-404813" eaLnBrk="0" hangingPunct="0">
              <a:spcBef>
                <a:spcPct val="200000"/>
              </a:spcBef>
              <a:buClr>
                <a:srgbClr val="001A70"/>
              </a:buClr>
              <a:buSzPct val="125000"/>
              <a:defRPr/>
            </a:pPr>
            <a:fld id="{C0F60ADC-398B-45B1-92FB-EA5C8C61F7A0}" type="slidenum">
              <a:rPr lang="fr-FR" sz="1000" kern="0" smtClean="0">
                <a:solidFill>
                  <a:srgbClr val="7F7F7F"/>
                </a:solidFill>
                <a:cs typeface="Arial"/>
              </a:rPr>
              <a:pPr marL="404813" indent="-404813" eaLnBrk="0" hangingPunct="0">
                <a:spcBef>
                  <a:spcPct val="200000"/>
                </a:spcBef>
                <a:buClr>
                  <a:srgbClr val="001A70"/>
                </a:buClr>
                <a:buSzPct val="125000"/>
                <a:defRPr/>
              </a:pPr>
              <a:t>‹N°›</a:t>
            </a:fld>
            <a:endParaRPr lang="fr-FR" sz="1000" kern="0" dirty="0">
              <a:solidFill>
                <a:srgbClr val="7F7F7F"/>
              </a:solidFill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B0C7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772275" y="6375400"/>
            <a:ext cx="1928813" cy="153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6"/>
          <p:cNvSpPr txBox="1">
            <a:spLocks/>
          </p:cNvSpPr>
          <p:nvPr userDrawn="1"/>
        </p:nvSpPr>
        <p:spPr>
          <a:xfrm>
            <a:off x="5141913" y="6334125"/>
            <a:ext cx="1408112" cy="177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404813" indent="-404813" eaLnBrk="0" hangingPunct="0">
              <a:spcBef>
                <a:spcPct val="200000"/>
              </a:spcBef>
              <a:buClr>
                <a:srgbClr val="001A70"/>
              </a:buClr>
              <a:buSzPct val="125000"/>
              <a:defRPr/>
            </a:pPr>
            <a:fld id="{F34D246B-0B7B-429F-8ACD-36B47BFA0708}" type="slidenum">
              <a:rPr lang="fr-FR" sz="1000" kern="0" smtClean="0">
                <a:solidFill>
                  <a:srgbClr val="7F7F7F"/>
                </a:solidFill>
                <a:cs typeface="Arial"/>
              </a:rPr>
              <a:pPr marL="404813" indent="-404813" eaLnBrk="0" hangingPunct="0">
                <a:spcBef>
                  <a:spcPct val="200000"/>
                </a:spcBef>
                <a:buClr>
                  <a:srgbClr val="001A70"/>
                </a:buClr>
                <a:buSzPct val="125000"/>
                <a:defRPr/>
              </a:pPr>
              <a:t>‹N°›</a:t>
            </a:fld>
            <a:endParaRPr lang="fr-FR" sz="1000" kern="0" dirty="0">
              <a:solidFill>
                <a:srgbClr val="7F7F7F"/>
              </a:solidFill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4D6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C4D600"/>
              </a:buClr>
              <a:defRPr/>
            </a:lvl1pPr>
            <a:lvl2pPr>
              <a:buClr>
                <a:srgbClr val="C4D600"/>
              </a:buClr>
              <a:defRPr/>
            </a:lvl2pPr>
            <a:lvl3pPr>
              <a:buClr>
                <a:srgbClr val="C4D600"/>
              </a:buClr>
              <a:defRPr/>
            </a:lvl3pPr>
            <a:lvl4pPr>
              <a:buClr>
                <a:srgbClr val="C4D600"/>
              </a:buClr>
              <a:defRPr/>
            </a:lvl4pPr>
            <a:lvl5pPr>
              <a:buClr>
                <a:srgbClr val="C4D600"/>
              </a:buCl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772275" y="6375400"/>
            <a:ext cx="1928813" cy="153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6"/>
          <p:cNvSpPr txBox="1">
            <a:spLocks/>
          </p:cNvSpPr>
          <p:nvPr userDrawn="1"/>
        </p:nvSpPr>
        <p:spPr>
          <a:xfrm>
            <a:off x="5141913" y="6334125"/>
            <a:ext cx="1408112" cy="177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404813" indent="-404813" eaLnBrk="0" hangingPunct="0">
              <a:spcBef>
                <a:spcPct val="200000"/>
              </a:spcBef>
              <a:buClr>
                <a:srgbClr val="001A70"/>
              </a:buClr>
              <a:buSzPct val="125000"/>
              <a:defRPr/>
            </a:pPr>
            <a:fld id="{8A371283-1CAE-40A8-A7F4-C78B1192809A}" type="slidenum">
              <a:rPr lang="fr-FR" sz="1000" kern="0" smtClean="0">
                <a:solidFill>
                  <a:srgbClr val="7F7F7F"/>
                </a:solidFill>
                <a:cs typeface="Arial"/>
              </a:rPr>
              <a:pPr marL="404813" indent="-404813" eaLnBrk="0" hangingPunct="0">
                <a:spcBef>
                  <a:spcPct val="200000"/>
                </a:spcBef>
                <a:buClr>
                  <a:srgbClr val="001A70"/>
                </a:buClr>
                <a:buSzPct val="125000"/>
                <a:defRPr/>
              </a:pPr>
              <a:t>‹N°›</a:t>
            </a:fld>
            <a:endParaRPr lang="fr-FR" sz="1000" kern="0" dirty="0">
              <a:solidFill>
                <a:srgbClr val="7F7F7F"/>
              </a:solidFill>
              <a:cs typeface="Arial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B0C7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C4D600"/>
              </a:buClr>
              <a:defRPr/>
            </a:lvl1pPr>
            <a:lvl2pPr>
              <a:buClr>
                <a:srgbClr val="C4D600"/>
              </a:buClr>
              <a:defRPr/>
            </a:lvl2pPr>
            <a:lvl3pPr>
              <a:buClr>
                <a:srgbClr val="C4D600"/>
              </a:buClr>
              <a:defRPr/>
            </a:lvl3pPr>
            <a:lvl4pPr>
              <a:buClr>
                <a:srgbClr val="C4D600"/>
              </a:buClr>
              <a:defRPr/>
            </a:lvl4pPr>
            <a:lvl5pPr>
              <a:buClr>
                <a:srgbClr val="C4D600"/>
              </a:buCl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772275" y="6375400"/>
            <a:ext cx="1928813" cy="153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: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6"/>
          <p:cNvSpPr txBox="1">
            <a:spLocks/>
          </p:cNvSpPr>
          <p:nvPr userDrawn="1"/>
        </p:nvSpPr>
        <p:spPr>
          <a:xfrm>
            <a:off x="4184650" y="6551613"/>
            <a:ext cx="1408113" cy="177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404813" indent="-404813" eaLnBrk="0" hangingPunct="0">
              <a:spcBef>
                <a:spcPct val="200000"/>
              </a:spcBef>
              <a:buClr>
                <a:srgbClr val="001A70"/>
              </a:buClr>
              <a:buSzPct val="125000"/>
              <a:defRPr/>
            </a:pPr>
            <a:fld id="{646D0F66-5EB3-49CB-9A47-140251D796B5}" type="slidenum">
              <a:rPr lang="fr-FR" sz="800" kern="0" smtClean="0">
                <a:solidFill>
                  <a:srgbClr val="7F7F7F"/>
                </a:solidFill>
                <a:cs typeface="Arial" pitchFamily="34" charset="0"/>
              </a:rPr>
              <a:pPr marL="404813" indent="-404813" eaLnBrk="0" hangingPunct="0">
                <a:spcBef>
                  <a:spcPct val="200000"/>
                </a:spcBef>
                <a:buClr>
                  <a:srgbClr val="001A70"/>
                </a:buClr>
                <a:buSzPct val="125000"/>
                <a:defRPr/>
              </a:pPr>
              <a:t>‹N°›</a:t>
            </a:fld>
            <a:endParaRPr lang="fr-FR" sz="800" kern="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451" y="176400"/>
            <a:ext cx="8275638" cy="114300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rgbClr val="C4D6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5450" y="1951504"/>
            <a:ext cx="8275638" cy="3620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spcBef>
                <a:spcPts val="0"/>
              </a:spcBef>
              <a:buClr>
                <a:srgbClr val="C4D600"/>
              </a:buClr>
              <a:buNone/>
              <a:defRPr sz="2200">
                <a:solidFill>
                  <a:schemeClr val="bg2"/>
                </a:solidFill>
              </a:defRPr>
            </a:lvl1pPr>
            <a:lvl2pPr marL="136525" indent="-136525">
              <a:lnSpc>
                <a:spcPts val="1300"/>
              </a:lnSpc>
              <a:buClr>
                <a:srgbClr val="C4D600"/>
              </a:buClr>
              <a:buFont typeface="Wingdings" pitchFamily="2" charset="2"/>
              <a:buChar char="§"/>
              <a:defRPr sz="1100"/>
            </a:lvl2pPr>
            <a:lvl3pPr marL="403225" indent="-136525">
              <a:lnSpc>
                <a:spcPts val="1300"/>
              </a:lnSpc>
              <a:buClr>
                <a:srgbClr val="C4D600"/>
              </a:buClr>
              <a:buSzPct val="80000"/>
              <a:buFont typeface="Arial" pitchFamily="34" charset="0"/>
              <a:buChar char="□"/>
              <a:defRPr sz="1100"/>
            </a:lvl3pPr>
            <a:lvl4pPr marL="136525" indent="0">
              <a:lnSpc>
                <a:spcPts val="1300"/>
              </a:lnSpc>
              <a:buClr>
                <a:srgbClr val="C4D600"/>
              </a:buClr>
              <a:defRPr sz="1100"/>
            </a:lvl4pPr>
            <a:lvl5pPr marL="136525" indent="0">
              <a:lnSpc>
                <a:spcPts val="1300"/>
              </a:lnSpc>
              <a:buClr>
                <a:srgbClr val="B0C700"/>
              </a:buClr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800" baseline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: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texte 6"/>
          <p:cNvSpPr txBox="1">
            <a:spLocks/>
          </p:cNvSpPr>
          <p:nvPr userDrawn="1"/>
        </p:nvSpPr>
        <p:spPr>
          <a:xfrm>
            <a:off x="4184650" y="6551613"/>
            <a:ext cx="1408113" cy="177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404813" indent="-404813" eaLnBrk="0" hangingPunct="0">
              <a:spcBef>
                <a:spcPct val="200000"/>
              </a:spcBef>
              <a:buClr>
                <a:srgbClr val="001A70"/>
              </a:buClr>
              <a:buSzPct val="125000"/>
              <a:defRPr/>
            </a:pPr>
            <a:fld id="{F460FEE0-2FD1-4187-AAA8-A4D921341093}" type="slidenum">
              <a:rPr lang="fr-FR" sz="800" kern="0" smtClean="0">
                <a:solidFill>
                  <a:srgbClr val="7F7F7F"/>
                </a:solidFill>
                <a:cs typeface="Arial" pitchFamily="34" charset="0"/>
              </a:rPr>
              <a:pPr marL="404813" indent="-404813" eaLnBrk="0" hangingPunct="0">
                <a:spcBef>
                  <a:spcPct val="200000"/>
                </a:spcBef>
                <a:buClr>
                  <a:srgbClr val="001A70"/>
                </a:buClr>
                <a:buSzPct val="125000"/>
                <a:defRPr/>
              </a:pPr>
              <a:t>‹N°›</a:t>
            </a:fld>
            <a:endParaRPr lang="fr-FR" sz="800" kern="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450" y="176400"/>
            <a:ext cx="8275638" cy="114300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rgbClr val="C4D6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5451" y="1951504"/>
            <a:ext cx="3879850" cy="3620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spcBef>
                <a:spcPts val="0"/>
              </a:spcBef>
              <a:buClr>
                <a:srgbClr val="C4D600"/>
              </a:buClr>
              <a:buNone/>
              <a:defRPr sz="2200">
                <a:solidFill>
                  <a:schemeClr val="bg2"/>
                </a:solidFill>
              </a:defRPr>
            </a:lvl1pPr>
            <a:lvl2pPr marL="136525" indent="-136525">
              <a:lnSpc>
                <a:spcPts val="1300"/>
              </a:lnSpc>
              <a:buClr>
                <a:srgbClr val="C4D600"/>
              </a:buClr>
              <a:buFont typeface="Wingdings" pitchFamily="2" charset="2"/>
              <a:buChar char="§"/>
              <a:defRPr sz="1100"/>
            </a:lvl2pPr>
            <a:lvl3pPr marL="403225" indent="-136525">
              <a:lnSpc>
                <a:spcPts val="1300"/>
              </a:lnSpc>
              <a:buClr>
                <a:srgbClr val="C4D600"/>
              </a:buClr>
              <a:buSzPct val="80000"/>
              <a:buFont typeface="Arial" pitchFamily="34" charset="0"/>
              <a:buChar char="□"/>
              <a:defRPr sz="1100"/>
            </a:lvl3pPr>
            <a:lvl4pPr marL="136525" indent="0">
              <a:lnSpc>
                <a:spcPts val="1300"/>
              </a:lnSpc>
              <a:buClr>
                <a:srgbClr val="C4D600"/>
              </a:buClr>
              <a:defRPr sz="1100"/>
            </a:lvl4pPr>
            <a:lvl5pPr marL="136525" indent="0">
              <a:lnSpc>
                <a:spcPts val="1300"/>
              </a:lnSpc>
              <a:buClr>
                <a:srgbClr val="C4D600"/>
              </a:buClr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1"/>
          </p:nvPr>
        </p:nvSpPr>
        <p:spPr>
          <a:xfrm>
            <a:off x="4837172" y="1951504"/>
            <a:ext cx="3863916" cy="3620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spcBef>
                <a:spcPts val="0"/>
              </a:spcBef>
              <a:buClr>
                <a:srgbClr val="C4D600"/>
              </a:buClr>
              <a:buNone/>
              <a:defRPr sz="2200">
                <a:solidFill>
                  <a:schemeClr val="bg2"/>
                </a:solidFill>
              </a:defRPr>
            </a:lvl1pPr>
            <a:lvl2pPr marL="136525" indent="-136525">
              <a:lnSpc>
                <a:spcPts val="1300"/>
              </a:lnSpc>
              <a:buClr>
                <a:srgbClr val="C4D600"/>
              </a:buClr>
              <a:buFont typeface="Wingdings" pitchFamily="2" charset="2"/>
              <a:buChar char="§"/>
              <a:defRPr sz="1100"/>
            </a:lvl2pPr>
            <a:lvl3pPr marL="403225" indent="-136525">
              <a:lnSpc>
                <a:spcPts val="1300"/>
              </a:lnSpc>
              <a:buClr>
                <a:srgbClr val="C4D600"/>
              </a:buClr>
              <a:buSzPct val="80000"/>
              <a:buFont typeface="Arial" pitchFamily="34" charset="0"/>
              <a:buChar char="□"/>
              <a:defRPr sz="1100"/>
            </a:lvl3pPr>
            <a:lvl4pPr marL="136525" indent="0">
              <a:lnSpc>
                <a:spcPts val="1300"/>
              </a:lnSpc>
              <a:buClr>
                <a:srgbClr val="C4D600"/>
              </a:buClr>
              <a:defRPr sz="1100"/>
            </a:lvl4pPr>
            <a:lvl5pPr marL="136525" indent="0">
              <a:lnSpc>
                <a:spcPts val="1300"/>
              </a:lnSpc>
              <a:buClr>
                <a:srgbClr val="C4D600"/>
              </a:buClr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800" baseline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: 1 colonn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451" y="176400"/>
            <a:ext cx="8275638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5450" y="1951504"/>
            <a:ext cx="8275638" cy="362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200">
                <a:solidFill>
                  <a:schemeClr val="bg2"/>
                </a:solidFill>
              </a:defRPr>
            </a:lvl1pPr>
            <a:lvl2pPr marL="136525" indent="-136525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2pPr>
            <a:lvl3pPr marL="403225" indent="-136525">
              <a:lnSpc>
                <a:spcPct val="100000"/>
              </a:lnSpc>
              <a:buClr>
                <a:schemeClr val="accent1"/>
              </a:buClr>
              <a:buSzPct val="80000"/>
              <a:buFont typeface="Arial" pitchFamily="34" charset="0"/>
              <a:buChar char="□"/>
              <a:defRPr sz="1200"/>
            </a:lvl3pPr>
            <a:lvl4pPr marL="136525" indent="0">
              <a:lnSpc>
                <a:spcPct val="100000"/>
              </a:lnSpc>
              <a:defRPr sz="1100"/>
            </a:lvl4pPr>
            <a:lvl5pPr marL="136525" indent="0">
              <a:lnSpc>
                <a:spcPct val="100000"/>
              </a:lnSpc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2909888" y="6378575"/>
            <a:ext cx="476250" cy="168275"/>
          </a:xfrm>
        </p:spPr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212A56-01E4-4CDA-867F-5C48D586D60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: 1 colonn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/>
          <p:nvPr userDrawn="1"/>
        </p:nvSpPr>
        <p:spPr>
          <a:xfrm>
            <a:off x="3435350" y="6340475"/>
            <a:ext cx="1004888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rgbClr val="87888A"/>
                </a:solidFill>
              </a:rPr>
              <a:t>I  EDF  I  2013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451" y="176400"/>
            <a:ext cx="8275638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5450" y="1951504"/>
            <a:ext cx="8275638" cy="362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200">
                <a:solidFill>
                  <a:schemeClr val="bg2"/>
                </a:solidFill>
              </a:defRPr>
            </a:lvl1pPr>
            <a:lvl2pPr marL="136525" indent="-136525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2pPr>
            <a:lvl3pPr marL="403225" indent="-136525">
              <a:lnSpc>
                <a:spcPct val="100000"/>
              </a:lnSpc>
              <a:buClr>
                <a:schemeClr val="tx2"/>
              </a:buClr>
              <a:buSzPct val="80000"/>
              <a:buFont typeface="Arial" pitchFamily="34" charset="0"/>
              <a:buChar char="□"/>
              <a:defRPr sz="1200"/>
            </a:lvl3pPr>
            <a:lvl4pPr marL="136525" indent="0">
              <a:lnSpc>
                <a:spcPct val="100000"/>
              </a:lnSpc>
              <a:defRPr sz="1100"/>
            </a:lvl4pPr>
            <a:lvl5pPr marL="136525" indent="0">
              <a:lnSpc>
                <a:spcPct val="100000"/>
              </a:lnSpc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2909888" y="6378575"/>
            <a:ext cx="476250" cy="168275"/>
          </a:xfrm>
        </p:spPr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E47482-227C-4055-BF2F-144AC617F4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: 1 colonn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/>
          <p:nvPr userDrawn="1"/>
        </p:nvSpPr>
        <p:spPr>
          <a:xfrm>
            <a:off x="3435350" y="6340475"/>
            <a:ext cx="1004888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rgbClr val="87888A"/>
                </a:solidFill>
              </a:rPr>
              <a:t>I  EDF  I  2013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451" y="176400"/>
            <a:ext cx="8275638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>
                <a:solidFill>
                  <a:srgbClr val="49A93E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5450" y="1951504"/>
            <a:ext cx="8275638" cy="362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200">
                <a:solidFill>
                  <a:schemeClr val="bg2"/>
                </a:solidFill>
              </a:defRPr>
            </a:lvl1pPr>
            <a:lvl2pPr marL="136525" indent="-136525">
              <a:lnSpc>
                <a:spcPct val="100000"/>
              </a:lnSpc>
              <a:buClr>
                <a:srgbClr val="49A93E"/>
              </a:buClr>
              <a:buFont typeface="Wingdings" pitchFamily="2" charset="2"/>
              <a:buChar char="§"/>
              <a:defRPr sz="1400">
                <a:solidFill>
                  <a:srgbClr val="49A93E"/>
                </a:solidFill>
              </a:defRPr>
            </a:lvl2pPr>
            <a:lvl3pPr marL="403225" indent="-136525">
              <a:lnSpc>
                <a:spcPct val="100000"/>
              </a:lnSpc>
              <a:buClr>
                <a:srgbClr val="49A93E"/>
              </a:buClr>
              <a:buSzPct val="80000"/>
              <a:buFont typeface="Arial" pitchFamily="34" charset="0"/>
              <a:buChar char="□"/>
              <a:defRPr sz="1200"/>
            </a:lvl3pPr>
            <a:lvl4pPr marL="136525" indent="0">
              <a:lnSpc>
                <a:spcPct val="100000"/>
              </a:lnSpc>
              <a:defRPr sz="1100"/>
            </a:lvl4pPr>
            <a:lvl5pPr marL="136525" indent="0">
              <a:lnSpc>
                <a:spcPct val="100000"/>
              </a:lnSpc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2909888" y="6378575"/>
            <a:ext cx="476250" cy="168275"/>
          </a:xfrm>
        </p:spPr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A58AB3-E61D-422B-8C10-7CBC00B122B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: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451" y="176400"/>
            <a:ext cx="8275638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5450" y="1951504"/>
            <a:ext cx="8275638" cy="362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200">
                <a:solidFill>
                  <a:schemeClr val="bg2"/>
                </a:solidFill>
              </a:defRPr>
            </a:lvl1pPr>
            <a:lvl2pPr marL="136525" indent="-136525">
              <a:lnSpc>
                <a:spcPts val="1300"/>
              </a:lnSpc>
              <a:buClr>
                <a:schemeClr val="tx2"/>
              </a:buClr>
              <a:buFont typeface="Wingdings" pitchFamily="2" charset="2"/>
              <a:buChar char="§"/>
              <a:defRPr sz="1100"/>
            </a:lvl2pPr>
            <a:lvl3pPr marL="403225" indent="-136525">
              <a:lnSpc>
                <a:spcPts val="1300"/>
              </a:lnSpc>
              <a:buClr>
                <a:schemeClr val="tx2"/>
              </a:buClr>
              <a:buSzPct val="80000"/>
              <a:buFont typeface="Arial" pitchFamily="34" charset="0"/>
              <a:buChar char="□"/>
              <a:defRPr sz="1100"/>
            </a:lvl3pPr>
            <a:lvl4pPr marL="136525" indent="0">
              <a:lnSpc>
                <a:spcPts val="1300"/>
              </a:lnSpc>
              <a:defRPr sz="1100"/>
            </a:lvl4pPr>
            <a:lvl5pPr marL="136525" indent="0">
              <a:lnSpc>
                <a:spcPts val="1300"/>
              </a:lnSpc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D42384-9180-435D-9332-9B79B2EE2FF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: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450" y="176400"/>
            <a:ext cx="8275638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5451" y="1951504"/>
            <a:ext cx="3879850" cy="362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200">
                <a:solidFill>
                  <a:schemeClr val="bg2"/>
                </a:solidFill>
              </a:defRPr>
            </a:lvl1pPr>
            <a:lvl2pPr marL="136525" indent="-136525">
              <a:lnSpc>
                <a:spcPts val="1300"/>
              </a:lnSpc>
              <a:buClr>
                <a:schemeClr val="tx2"/>
              </a:buClr>
              <a:buFont typeface="Wingdings" pitchFamily="2" charset="2"/>
              <a:buChar char="§"/>
              <a:defRPr sz="1100"/>
            </a:lvl2pPr>
            <a:lvl3pPr marL="403225" indent="-136525">
              <a:lnSpc>
                <a:spcPts val="1300"/>
              </a:lnSpc>
              <a:buClr>
                <a:schemeClr val="tx2"/>
              </a:buClr>
              <a:buSzPct val="80000"/>
              <a:buFont typeface="Arial" pitchFamily="34" charset="0"/>
              <a:buChar char="□"/>
              <a:defRPr sz="1100"/>
            </a:lvl3pPr>
            <a:lvl4pPr marL="136525" indent="0">
              <a:lnSpc>
                <a:spcPts val="1300"/>
              </a:lnSpc>
              <a:defRPr sz="1100"/>
            </a:lvl4pPr>
            <a:lvl5pPr marL="136525" indent="0">
              <a:lnSpc>
                <a:spcPts val="1300"/>
              </a:lnSpc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1"/>
          </p:nvPr>
        </p:nvSpPr>
        <p:spPr>
          <a:xfrm>
            <a:off x="4837172" y="1951504"/>
            <a:ext cx="3863916" cy="362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200">
                <a:solidFill>
                  <a:schemeClr val="bg2"/>
                </a:solidFill>
              </a:defRPr>
            </a:lvl1pPr>
            <a:lvl2pPr marL="136525" indent="-136525">
              <a:lnSpc>
                <a:spcPts val="1300"/>
              </a:lnSpc>
              <a:buClr>
                <a:schemeClr val="tx2"/>
              </a:buClr>
              <a:buFont typeface="Wingdings" pitchFamily="2" charset="2"/>
              <a:buChar char="§"/>
              <a:defRPr sz="1100"/>
            </a:lvl2pPr>
            <a:lvl3pPr marL="403225" indent="-136525">
              <a:lnSpc>
                <a:spcPts val="1300"/>
              </a:lnSpc>
              <a:buClr>
                <a:schemeClr val="tx2"/>
              </a:buClr>
              <a:buSzPct val="80000"/>
              <a:buFont typeface="Arial" pitchFamily="34" charset="0"/>
              <a:buChar char="□"/>
              <a:defRPr sz="1100"/>
            </a:lvl3pPr>
            <a:lvl4pPr marL="136525" indent="0">
              <a:lnSpc>
                <a:spcPts val="1300"/>
              </a:lnSpc>
              <a:defRPr sz="1100"/>
            </a:lvl4pPr>
            <a:lvl5pPr marL="136525" indent="0">
              <a:lnSpc>
                <a:spcPts val="1300"/>
              </a:lnSpc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0DA2B-2D56-463A-9E8B-615579EF010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: 1 colonne et 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450" y="176400"/>
            <a:ext cx="8275637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5451" y="1951504"/>
            <a:ext cx="3879850" cy="362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200">
                <a:solidFill>
                  <a:schemeClr val="bg2"/>
                </a:solidFill>
              </a:defRPr>
            </a:lvl1pPr>
            <a:lvl2pPr marL="136525" indent="-136525">
              <a:lnSpc>
                <a:spcPts val="1300"/>
              </a:lnSpc>
              <a:buClr>
                <a:schemeClr val="tx2"/>
              </a:buClr>
              <a:buFont typeface="Wingdings" pitchFamily="2" charset="2"/>
              <a:buChar char="§"/>
              <a:defRPr sz="1100"/>
            </a:lvl2pPr>
            <a:lvl3pPr marL="403225" indent="-136525">
              <a:lnSpc>
                <a:spcPts val="1300"/>
              </a:lnSpc>
              <a:buClr>
                <a:schemeClr val="tx2"/>
              </a:buClr>
              <a:buSzPct val="80000"/>
              <a:buFont typeface="Arial" pitchFamily="34" charset="0"/>
              <a:buChar char="□"/>
              <a:defRPr sz="1100"/>
            </a:lvl3pPr>
            <a:lvl4pPr marL="136525" indent="0">
              <a:lnSpc>
                <a:spcPts val="1300"/>
              </a:lnSpc>
              <a:defRPr sz="1100"/>
            </a:lvl4pPr>
            <a:lvl5pPr marL="130175" indent="0">
              <a:lnSpc>
                <a:spcPts val="1300"/>
              </a:lnSpc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idx="12"/>
          </p:nvPr>
        </p:nvSpPr>
        <p:spPr>
          <a:xfrm>
            <a:off x="4924874" y="1951504"/>
            <a:ext cx="3776213" cy="36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779F51-F328-487B-AF46-734782E445F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433711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9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404813" indent="-404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240000"/>
        <a:buAutoNum type="arabicPeriod"/>
        <a:defRPr sz="1300" b="1">
          <a:solidFill>
            <a:schemeClr val="tx1"/>
          </a:solidFill>
          <a:latin typeface="+mn-lt"/>
          <a:ea typeface="+mn-ea"/>
          <a:cs typeface="+mn-cs"/>
        </a:defRPr>
      </a:lvl1pPr>
      <a:lvl2pPr marL="406400" indent="50800" algn="l" rtl="0" eaLnBrk="0" fontAlgn="base" hangingPunct="0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2pPr>
      <a:lvl3pPr marL="2238375" indent="-1830388" algn="l" rtl="0" eaLnBrk="0" fontAlgn="base" hangingPunct="0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3pPr>
      <a:lvl4pPr marL="2620963" indent="-381000" algn="l" rtl="0" eaLnBrk="0" fontAlgn="base" hangingPunct="0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4pPr>
      <a:lvl5pPr marL="3103563" indent="-381000" algn="l" rtl="0" eaLnBrk="0" fontAlgn="base" hangingPunct="0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5pPr>
      <a:lvl6pPr marL="35607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6pPr>
      <a:lvl7pPr marL="40179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7pPr>
      <a:lvl8pPr marL="44751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8pPr>
      <a:lvl9pPr marL="49323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2909888" y="6378575"/>
            <a:ext cx="476250" cy="168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0EB71D-E277-4A29-A3A0-2E67B3FA633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404813" indent="-404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240000"/>
        <a:buAutoNum type="arabicPeriod"/>
        <a:defRPr sz="1300" b="1">
          <a:solidFill>
            <a:schemeClr val="tx1"/>
          </a:solidFill>
          <a:latin typeface="+mn-lt"/>
          <a:ea typeface="+mn-ea"/>
          <a:cs typeface="+mn-cs"/>
        </a:defRPr>
      </a:lvl1pPr>
      <a:lvl2pPr marL="406400" indent="50800" algn="l" rtl="0" eaLnBrk="0" fontAlgn="base" hangingPunct="0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2pPr>
      <a:lvl3pPr marL="2238375" indent="-1830388" algn="l" rtl="0" eaLnBrk="0" fontAlgn="base" hangingPunct="0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3pPr>
      <a:lvl4pPr marL="2620963" indent="-381000" algn="l" rtl="0" eaLnBrk="0" fontAlgn="base" hangingPunct="0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4pPr>
      <a:lvl5pPr marL="3103563" indent="-381000" algn="l" rtl="0" eaLnBrk="0" fontAlgn="base" hangingPunct="0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5pPr>
      <a:lvl6pPr marL="35607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6pPr>
      <a:lvl7pPr marL="40179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7pPr>
      <a:lvl8pPr marL="44751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8pPr>
      <a:lvl9pPr marL="49323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15300" y="6378575"/>
            <a:ext cx="8334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5145088" y="6378575"/>
            <a:ext cx="2989262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6159500" y="6378575"/>
            <a:ext cx="476250" cy="168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F1E691-2ADE-43A9-9648-FE8F0890D8F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404813" indent="-404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240000"/>
        <a:buAutoNum type="arabicPeriod"/>
        <a:defRPr sz="1300" b="1">
          <a:solidFill>
            <a:schemeClr val="tx1"/>
          </a:solidFill>
          <a:latin typeface="+mn-lt"/>
          <a:ea typeface="+mn-ea"/>
          <a:cs typeface="+mn-cs"/>
        </a:defRPr>
      </a:lvl1pPr>
      <a:lvl2pPr marL="406400" indent="50800" algn="l" rtl="0" eaLnBrk="0" fontAlgn="base" hangingPunct="0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2pPr>
      <a:lvl3pPr marL="2238375" indent="-1830388" algn="l" rtl="0" eaLnBrk="0" fontAlgn="base" hangingPunct="0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3pPr>
      <a:lvl4pPr marL="2620963" indent="-381000" algn="l" rtl="0" eaLnBrk="0" fontAlgn="base" hangingPunct="0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4pPr>
      <a:lvl5pPr marL="3103563" indent="-381000" algn="l" rtl="0" eaLnBrk="0" fontAlgn="base" hangingPunct="0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5pPr>
      <a:lvl6pPr marL="35607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6pPr>
      <a:lvl7pPr marL="40179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7pPr>
      <a:lvl8pPr marL="44751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8pPr>
      <a:lvl9pPr marL="49323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logo_EDF_sommair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3" y="482600"/>
            <a:ext cx="118903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525588"/>
            <a:ext cx="4243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10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3505200"/>
            <a:ext cx="4227513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u texte 6"/>
          <p:cNvSpPr txBox="1">
            <a:spLocks/>
          </p:cNvSpPr>
          <p:nvPr userDrawn="1"/>
        </p:nvSpPr>
        <p:spPr>
          <a:xfrm>
            <a:off x="4184650" y="6551613"/>
            <a:ext cx="1408113" cy="177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404813" indent="-404813" eaLnBrk="0" hangingPunct="0">
              <a:spcBef>
                <a:spcPct val="200000"/>
              </a:spcBef>
              <a:buClr>
                <a:srgbClr val="001A70"/>
              </a:buClr>
              <a:buSzPct val="125000"/>
              <a:defRPr/>
            </a:pPr>
            <a:fld id="{BAB9002C-3A65-477B-AD6D-1EC34F3442AF}" type="slidenum">
              <a:rPr lang="fr-FR" sz="800" kern="0" smtClean="0">
                <a:solidFill>
                  <a:srgbClr val="7F7F7F"/>
                </a:solidFill>
                <a:cs typeface="Arial"/>
              </a:rPr>
              <a:pPr marL="404813" indent="-404813" eaLnBrk="0" hangingPunct="0">
                <a:spcBef>
                  <a:spcPct val="200000"/>
                </a:spcBef>
                <a:buClr>
                  <a:srgbClr val="001A70"/>
                </a:buClr>
                <a:buSzPct val="125000"/>
                <a:defRPr/>
              </a:pPr>
              <a:t>‹N°›</a:t>
            </a:fld>
            <a:endParaRPr lang="fr-FR" sz="800" kern="0" dirty="0">
              <a:solidFill>
                <a:srgbClr val="7F7F7F"/>
              </a:solidFill>
              <a:cs typeface="Arial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70688" y="6592888"/>
            <a:ext cx="2159000" cy="12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 baseline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</p:sldLayoutIdLst>
  <p:hf sldNum="0"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C4D6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C4D6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C4D6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C4D6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C4D600"/>
          </a:solidFill>
          <a:latin typeface="Arial" charset="0"/>
          <a:cs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E75113"/>
          </a:solidFill>
          <a:latin typeface="Arial" charset="0"/>
          <a:cs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E75113"/>
          </a:solidFill>
          <a:latin typeface="Arial" charset="0"/>
          <a:cs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E75113"/>
          </a:solidFill>
          <a:latin typeface="Arial" charset="0"/>
          <a:cs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E7511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25450" y="179388"/>
            <a:ext cx="8261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600200"/>
            <a:ext cx="43592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6"/>
          <p:cNvSpPr txBox="1">
            <a:spLocks/>
          </p:cNvSpPr>
          <p:nvPr userDrawn="1"/>
        </p:nvSpPr>
        <p:spPr>
          <a:xfrm>
            <a:off x="4184650" y="6551613"/>
            <a:ext cx="1408113" cy="177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404813" indent="-404813" eaLnBrk="0" hangingPunct="0">
              <a:spcBef>
                <a:spcPct val="200000"/>
              </a:spcBef>
              <a:buClr>
                <a:srgbClr val="001A70"/>
              </a:buClr>
              <a:buSzPct val="125000"/>
              <a:defRPr/>
            </a:pPr>
            <a:fld id="{E169E72D-97AE-4290-9A8D-AB5A4CEB51E4}" type="slidenum">
              <a:rPr lang="fr-FR" sz="800" kern="0" smtClean="0">
                <a:solidFill>
                  <a:srgbClr val="7F7F7F"/>
                </a:solidFill>
                <a:cs typeface="Arial" pitchFamily="34" charset="0"/>
              </a:rPr>
              <a:pPr marL="404813" indent="-404813" eaLnBrk="0" hangingPunct="0">
                <a:spcBef>
                  <a:spcPct val="200000"/>
                </a:spcBef>
                <a:buClr>
                  <a:srgbClr val="001A70"/>
                </a:buClr>
                <a:buSzPct val="125000"/>
                <a:defRPr/>
              </a:pPr>
              <a:t>‹N°›</a:t>
            </a:fld>
            <a:endParaRPr lang="fr-FR" sz="800" kern="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70688" y="6592888"/>
            <a:ext cx="2159000" cy="12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 baseline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4D600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4D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4D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4D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4D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34938" indent="-134938" algn="l" rtl="0" eaLnBrk="0" fontAlgn="base" hangingPunct="0">
        <a:lnSpc>
          <a:spcPts val="1300"/>
        </a:lnSpc>
        <a:spcBef>
          <a:spcPts val="300"/>
        </a:spcBef>
        <a:spcAft>
          <a:spcPct val="0"/>
        </a:spcAft>
        <a:buClr>
          <a:srgbClr val="C4D600"/>
        </a:buClr>
        <a:buFont typeface="Wingdings" pitchFamily="2" charset="2"/>
        <a:buChar char="§"/>
        <a:defRPr sz="1100">
          <a:solidFill>
            <a:schemeClr val="tx1"/>
          </a:solidFill>
          <a:latin typeface="Arial" charset="0"/>
          <a:ea typeface="+mn-ea"/>
          <a:cs typeface="+mn-cs"/>
        </a:defRPr>
      </a:lvl1pPr>
      <a:lvl2pPr marL="412750" indent="-142875" algn="l" rtl="0" eaLnBrk="0" fontAlgn="base" hangingPunct="0">
        <a:lnSpc>
          <a:spcPts val="1300"/>
        </a:lnSpc>
        <a:spcBef>
          <a:spcPts val="300"/>
        </a:spcBef>
        <a:spcAft>
          <a:spcPct val="0"/>
        </a:spcAft>
        <a:buClr>
          <a:srgbClr val="C4D600"/>
        </a:buClr>
        <a:buSzPct val="50000"/>
        <a:buFont typeface="Wingdings" pitchFamily="2" charset="2"/>
        <a:buChar char="o"/>
        <a:defRPr sz="1100">
          <a:solidFill>
            <a:schemeClr val="tx1"/>
          </a:solidFill>
          <a:latin typeface="Arial" charset="0"/>
          <a:cs typeface="+mn-cs"/>
        </a:defRPr>
      </a:lvl2pPr>
      <a:lvl3pPr marL="609600" indent="-98425" algn="l" rtl="0" eaLnBrk="0" fontAlgn="base" hangingPunct="0">
        <a:lnSpc>
          <a:spcPts val="1300"/>
        </a:lnSpc>
        <a:spcBef>
          <a:spcPts val="300"/>
        </a:spcBef>
        <a:spcAft>
          <a:spcPct val="0"/>
        </a:spcAft>
        <a:buClr>
          <a:srgbClr val="C4D600"/>
        </a:buClr>
        <a:buFont typeface="Arial" charset="0"/>
        <a:buChar char="-"/>
        <a:defRPr sz="1100">
          <a:solidFill>
            <a:schemeClr val="tx1"/>
          </a:solidFill>
          <a:latin typeface="Arial" charset="0"/>
          <a:cs typeface="+mn-cs"/>
        </a:defRPr>
      </a:lvl3pPr>
      <a:lvl4pPr marL="3600450" indent="-381000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Arial" charset="0"/>
          <a:cs typeface="+mn-cs"/>
        </a:defRPr>
      </a:lvl4pPr>
      <a:lvl5pPr marL="4160838" indent="-381000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Arial" charset="0"/>
          <a:cs typeface="+mn-cs"/>
        </a:defRPr>
      </a:lvl5pPr>
      <a:lvl6pPr marL="35607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6pPr>
      <a:lvl7pPr marL="40179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7pPr>
      <a:lvl8pPr marL="44751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8pPr>
      <a:lvl9pPr marL="49323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logo_EDF_sommair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09" r:id="rId7"/>
    <p:sldLayoutId id="2147484427" r:id="rId8"/>
    <p:sldLayoutId id="2147484428" r:id="rId9"/>
    <p:sldLayoutId id="2147484429" r:id="rId10"/>
    <p:sldLayoutId id="214748443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25450" y="179388"/>
            <a:ext cx="8261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17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600200"/>
            <a:ext cx="43592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6"/>
          <p:cNvSpPr txBox="1">
            <a:spLocks/>
          </p:cNvSpPr>
          <p:nvPr userDrawn="1"/>
        </p:nvSpPr>
        <p:spPr>
          <a:xfrm>
            <a:off x="4184650" y="6551613"/>
            <a:ext cx="1408113" cy="177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404813" indent="-404813" eaLnBrk="0" hangingPunct="0">
              <a:spcBef>
                <a:spcPct val="200000"/>
              </a:spcBef>
              <a:buClr>
                <a:srgbClr val="001A70"/>
              </a:buClr>
              <a:buSzPct val="125000"/>
              <a:defRPr/>
            </a:pPr>
            <a:fld id="{61A20810-3CCF-4924-9C62-708A06BBD50C}" type="slidenum">
              <a:rPr lang="fr-FR" sz="800" kern="0" smtClean="0">
                <a:solidFill>
                  <a:srgbClr val="7F7F7F"/>
                </a:solidFill>
                <a:cs typeface="Arial" pitchFamily="34" charset="0"/>
              </a:rPr>
              <a:pPr marL="404813" indent="-404813" eaLnBrk="0" hangingPunct="0">
                <a:spcBef>
                  <a:spcPct val="200000"/>
                </a:spcBef>
                <a:buClr>
                  <a:srgbClr val="001A70"/>
                </a:buClr>
                <a:buSzPct val="125000"/>
                <a:defRPr/>
              </a:pPr>
              <a:t>‹N°›</a:t>
            </a:fld>
            <a:endParaRPr lang="fr-FR" sz="800" kern="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70688" y="6592888"/>
            <a:ext cx="2159000" cy="12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 baseline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ICARE Group Meeting - Brussels - 19 June 2014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4D600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4D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4D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4D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4D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34938" indent="-134938" algn="l" rtl="0" eaLnBrk="0" fontAlgn="base" hangingPunct="0">
        <a:lnSpc>
          <a:spcPts val="1300"/>
        </a:lnSpc>
        <a:spcBef>
          <a:spcPts val="300"/>
        </a:spcBef>
        <a:spcAft>
          <a:spcPct val="0"/>
        </a:spcAft>
        <a:buClr>
          <a:srgbClr val="C4D600"/>
        </a:buClr>
        <a:buFont typeface="Wingdings" pitchFamily="2" charset="2"/>
        <a:buChar char="§"/>
        <a:defRPr sz="1100">
          <a:solidFill>
            <a:schemeClr val="tx1"/>
          </a:solidFill>
          <a:latin typeface="Arial" charset="0"/>
          <a:ea typeface="+mn-ea"/>
          <a:cs typeface="+mn-cs"/>
        </a:defRPr>
      </a:lvl1pPr>
      <a:lvl2pPr marL="412750" indent="-142875" algn="l" rtl="0" eaLnBrk="0" fontAlgn="base" hangingPunct="0">
        <a:lnSpc>
          <a:spcPts val="1300"/>
        </a:lnSpc>
        <a:spcBef>
          <a:spcPts val="300"/>
        </a:spcBef>
        <a:spcAft>
          <a:spcPct val="0"/>
        </a:spcAft>
        <a:buClr>
          <a:srgbClr val="C4D600"/>
        </a:buClr>
        <a:buSzPct val="50000"/>
        <a:buFont typeface="Wingdings" pitchFamily="2" charset="2"/>
        <a:buChar char="o"/>
        <a:defRPr sz="1100">
          <a:solidFill>
            <a:schemeClr val="tx1"/>
          </a:solidFill>
          <a:latin typeface="Arial" charset="0"/>
          <a:cs typeface="+mn-cs"/>
        </a:defRPr>
      </a:lvl2pPr>
      <a:lvl3pPr marL="609600" indent="-98425" algn="l" rtl="0" eaLnBrk="0" fontAlgn="base" hangingPunct="0">
        <a:lnSpc>
          <a:spcPts val="1300"/>
        </a:lnSpc>
        <a:spcBef>
          <a:spcPts val="300"/>
        </a:spcBef>
        <a:spcAft>
          <a:spcPct val="0"/>
        </a:spcAft>
        <a:buClr>
          <a:srgbClr val="C4D600"/>
        </a:buClr>
        <a:buFont typeface="Arial" charset="0"/>
        <a:buChar char="-"/>
        <a:defRPr sz="1100">
          <a:solidFill>
            <a:schemeClr val="tx1"/>
          </a:solidFill>
          <a:latin typeface="Arial" charset="0"/>
          <a:cs typeface="+mn-cs"/>
        </a:defRPr>
      </a:lvl3pPr>
      <a:lvl4pPr marL="3600450" indent="-381000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Arial" charset="0"/>
          <a:cs typeface="+mn-cs"/>
        </a:defRPr>
      </a:lvl4pPr>
      <a:lvl5pPr marL="4160838" indent="-381000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Arial" charset="0"/>
          <a:cs typeface="+mn-cs"/>
        </a:defRPr>
      </a:lvl5pPr>
      <a:lvl6pPr marL="35607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6pPr>
      <a:lvl7pPr marL="40179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7pPr>
      <a:lvl8pPr marL="44751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8pPr>
      <a:lvl9pPr marL="49323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8838" y="2868613"/>
            <a:ext cx="4521200" cy="581025"/>
          </a:xfrm>
        </p:spPr>
        <p:txBody>
          <a:bodyPr/>
          <a:lstStyle/>
          <a:p>
            <a:pPr algn="ctr" eaLnBrk="1" hangingPunct="1"/>
            <a:r>
              <a:rPr lang="en-US" sz="2200" b="1" smtClean="0">
                <a:solidFill>
                  <a:srgbClr val="001A70"/>
                </a:solidFill>
              </a:rPr>
              <a:t>Black carbon in the atmosphere</a:t>
            </a:r>
            <a:r>
              <a:rPr lang="en-US" sz="2400" b="1" smtClean="0">
                <a:solidFill>
                  <a:srgbClr val="001A70"/>
                </a:solidFill>
              </a:rPr>
              <a:t/>
            </a:r>
            <a:br>
              <a:rPr lang="en-US" sz="2400" b="1" smtClean="0">
                <a:solidFill>
                  <a:srgbClr val="001A70"/>
                </a:solidFill>
              </a:rPr>
            </a:br>
            <a:endParaRPr lang="en-US" sz="2000" b="1" smtClean="0">
              <a:solidFill>
                <a:srgbClr val="001A7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55648" y="3497263"/>
            <a:ext cx="552297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4000"/>
              </a:lnSpc>
              <a:defRPr/>
            </a:pPr>
            <a:r>
              <a:rPr lang="en-US" sz="2200" b="1" i="1" kern="0" dirty="0" smtClean="0">
                <a:solidFill>
                  <a:srgbClr val="001A70"/>
                </a:solidFill>
                <a:latin typeface="+mj-lt"/>
                <a:ea typeface="+mj-ea"/>
                <a:cs typeface="+mj-cs"/>
              </a:rPr>
              <a:t>Some views from an electricity company</a:t>
            </a:r>
            <a:endParaRPr lang="en-US" sz="2200" b="1" i="1" kern="0" dirty="0">
              <a:solidFill>
                <a:srgbClr val="001A7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438525" y="4121150"/>
            <a:ext cx="21812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4000"/>
              </a:lnSpc>
              <a:defRPr/>
            </a:pPr>
            <a:r>
              <a:rPr lang="en-US" sz="1600" b="1" i="1" kern="0" dirty="0">
                <a:solidFill>
                  <a:srgbClr val="E75113"/>
                </a:solidFill>
                <a:latin typeface="+mj-lt"/>
                <a:ea typeface="+mj-ea"/>
                <a:cs typeface="+mj-cs"/>
              </a:rPr>
              <a:t>Eric Joos </a:t>
            </a:r>
            <a:r>
              <a:rPr lang="en-US" sz="1600" b="1" i="1" kern="0" dirty="0" smtClean="0">
                <a:solidFill>
                  <a:srgbClr val="E75113"/>
                </a:solidFill>
                <a:latin typeface="+mj-lt"/>
                <a:ea typeface="+mj-ea"/>
                <a:cs typeface="+mj-cs"/>
              </a:rPr>
              <a:t>(EDF R&amp;D</a:t>
            </a:r>
            <a:r>
              <a:rPr lang="en-US" sz="1600" b="1" i="1" kern="0" dirty="0">
                <a:solidFill>
                  <a:srgbClr val="E75113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31749" name="Image 4" descr="Tru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375" y="158750"/>
            <a:ext cx="305435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 descr="http://www.momscleanairforce.org/wp-content/uploads/soot_smoke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5988" y="412750"/>
            <a:ext cx="2894012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2" descr="http://media.npr.org/assets/img/2012/01/12/india-cooking_wide-8d4672adad49a6a8764c3a1eb10782fb80fa0e67.jpg?s=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338" y="4789488"/>
            <a:ext cx="3097212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Image 6" descr="D48C4_fire-fores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8063" y="4476750"/>
            <a:ext cx="263525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333500" y="4232275"/>
            <a:ext cx="0" cy="209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endParaRPr lang="fr-FR" sz="16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795" name="Connecteur droit 59"/>
          <p:cNvCxnSpPr>
            <a:cxnSpLocks noChangeShapeType="1"/>
          </p:cNvCxnSpPr>
          <p:nvPr/>
        </p:nvCxnSpPr>
        <p:spPr bwMode="auto">
          <a:xfrm>
            <a:off x="4365625" y="1792288"/>
            <a:ext cx="193675" cy="350837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3796" name="Rectangle 83"/>
          <p:cNvSpPr>
            <a:spLocks noChangeArrowheads="1"/>
          </p:cNvSpPr>
          <p:nvPr/>
        </p:nvSpPr>
        <p:spPr bwMode="auto">
          <a:xfrm>
            <a:off x="6008688" y="184150"/>
            <a:ext cx="909637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33261" y="243840"/>
            <a:ext cx="8418131" cy="621792"/>
          </a:xfrm>
        </p:spPr>
        <p:txBody>
          <a:bodyPr/>
          <a:lstStyle/>
          <a:p>
            <a:pPr algn="ctr" eaLnBrk="1" hangingPunct="1"/>
            <a:r>
              <a:rPr lang="en-US" sz="2000" b="1" dirty="0" smtClean="0">
                <a:solidFill>
                  <a:srgbClr val="002060"/>
                </a:solidFill>
              </a:rPr>
              <a:t>CENTRAL COPENHAGEN – WINTER TIME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i="1" dirty="0" smtClean="0">
                <a:solidFill>
                  <a:srgbClr val="002060"/>
                </a:solidFill>
              </a:rPr>
              <a:t>(transmission electron microscope)</a:t>
            </a:r>
            <a:br>
              <a:rPr lang="en-US" sz="2000" b="1" i="1" dirty="0" smtClean="0">
                <a:solidFill>
                  <a:srgbClr val="002060"/>
                </a:solidFill>
              </a:rPr>
            </a:br>
            <a:endParaRPr lang="fr-FR" sz="1800" b="1" i="1" dirty="0" smtClean="0">
              <a:solidFill>
                <a:srgbClr val="00206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6032" y="1584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69579" y="5974017"/>
            <a:ext cx="5065077" cy="3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400" b="1" kern="0" dirty="0" smtClean="0">
                <a:solidFill>
                  <a:srgbClr val="0070C0"/>
                </a:solidFill>
                <a:ea typeface="+mj-ea"/>
                <a:cs typeface="+mj-cs"/>
              </a:rPr>
              <a:t>J. </a:t>
            </a:r>
            <a:r>
              <a:rPr lang="en-US" sz="1400" b="1" kern="0" dirty="0" smtClean="0">
                <a:solidFill>
                  <a:srgbClr val="0070C0"/>
                </a:solidFill>
                <a:ea typeface="+mj-ea"/>
                <a:cs typeface="+mj-cs"/>
              </a:rPr>
              <a:t>Rissler et al., Environ. Sci. Technol., 48, 6300-6308, 2014</a:t>
            </a:r>
            <a:endParaRPr lang="en-US" sz="1400" b="1" kern="0" dirty="0">
              <a:solidFill>
                <a:srgbClr val="0070C0"/>
              </a:solidFill>
              <a:ea typeface="+mj-ea"/>
              <a:cs typeface="+mj-cs"/>
            </a:endParaRPr>
          </a:p>
          <a:p>
            <a:pPr>
              <a:defRPr/>
            </a:pPr>
            <a:endParaRPr lang="en-US" sz="2000" b="1" kern="0" dirty="0">
              <a:solidFill>
                <a:srgbClr val="00B050"/>
              </a:solidFill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1730"/>
            <a:ext cx="9144000" cy="312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33984" y="1498938"/>
            <a:ext cx="8095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26C226"/>
                </a:solidFill>
              </a:rPr>
              <a:t>(Left) A TEM image of a typical soot aggregate. (Middle) HR-TEM showing the microstructure of the primary particles of the aggregates. (Right) An image of a typical </a:t>
            </a:r>
            <a:r>
              <a:rPr lang="fr-FR" sz="1400" b="1" dirty="0" smtClean="0">
                <a:solidFill>
                  <a:srgbClr val="26C226"/>
                </a:solidFill>
              </a:rPr>
              <a:t>dense particle.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333500" y="4232275"/>
            <a:ext cx="0" cy="209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endParaRPr lang="fr-FR" sz="16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795" name="Connecteur droit 59"/>
          <p:cNvCxnSpPr>
            <a:cxnSpLocks noChangeShapeType="1"/>
          </p:cNvCxnSpPr>
          <p:nvPr/>
        </p:nvCxnSpPr>
        <p:spPr bwMode="auto">
          <a:xfrm>
            <a:off x="4365625" y="1792288"/>
            <a:ext cx="193675" cy="350837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3796" name="Rectangle 83"/>
          <p:cNvSpPr>
            <a:spLocks noChangeArrowheads="1"/>
          </p:cNvSpPr>
          <p:nvPr/>
        </p:nvSpPr>
        <p:spPr bwMode="auto">
          <a:xfrm>
            <a:off x="6008688" y="184150"/>
            <a:ext cx="909637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33261" y="243840"/>
            <a:ext cx="8418131" cy="621792"/>
          </a:xfrm>
        </p:spPr>
        <p:txBody>
          <a:bodyPr/>
          <a:lstStyle/>
          <a:p>
            <a:pPr algn="ctr" eaLnBrk="1" hangingPunct="1"/>
            <a:r>
              <a:rPr lang="en-US" sz="2000" b="1" dirty="0" smtClean="0">
                <a:solidFill>
                  <a:srgbClr val="002060"/>
                </a:solidFill>
              </a:rPr>
              <a:t>CENTRAL COPENHAGEN – WINTER TIME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i="1" dirty="0" smtClean="0">
                <a:solidFill>
                  <a:srgbClr val="002060"/>
                </a:solidFill>
              </a:rPr>
              <a:t>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diffential</a:t>
            </a:r>
            <a:r>
              <a:rPr lang="en-US" sz="2000" b="1" i="1" dirty="0" smtClean="0">
                <a:solidFill>
                  <a:srgbClr val="002060"/>
                </a:solidFill>
              </a:rPr>
              <a:t> mobility analyzer-aerosol particle mass analyzer)</a:t>
            </a:r>
            <a:br>
              <a:rPr lang="en-US" sz="2000" b="1" i="1" dirty="0" smtClean="0">
                <a:solidFill>
                  <a:srgbClr val="002060"/>
                </a:solidFill>
              </a:rPr>
            </a:br>
            <a:endParaRPr lang="fr-FR" sz="1800" b="1" i="1" dirty="0" smtClean="0">
              <a:solidFill>
                <a:srgbClr val="00206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6032" y="1584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69579" y="5291265"/>
            <a:ext cx="5065077" cy="3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400" b="1" kern="0" dirty="0" smtClean="0">
                <a:solidFill>
                  <a:srgbClr val="0070C0"/>
                </a:solidFill>
                <a:ea typeface="+mj-ea"/>
                <a:cs typeface="+mj-cs"/>
              </a:rPr>
              <a:t>J. </a:t>
            </a:r>
            <a:r>
              <a:rPr lang="en-US" sz="1400" b="1" kern="0" dirty="0" err="1" smtClean="0">
                <a:solidFill>
                  <a:srgbClr val="0070C0"/>
                </a:solidFill>
                <a:ea typeface="+mj-ea"/>
                <a:cs typeface="+mj-cs"/>
              </a:rPr>
              <a:t>Rissler</a:t>
            </a:r>
            <a:r>
              <a:rPr lang="en-US" sz="1400" b="1" kern="0" dirty="0" smtClean="0">
                <a:solidFill>
                  <a:srgbClr val="0070C0"/>
                </a:solidFill>
                <a:ea typeface="+mj-ea"/>
                <a:cs typeface="+mj-cs"/>
              </a:rPr>
              <a:t> </a:t>
            </a:r>
            <a:r>
              <a:rPr lang="en-US" sz="1400" b="1" kern="0" dirty="0" smtClean="0">
                <a:solidFill>
                  <a:srgbClr val="0070C0"/>
                </a:solidFill>
                <a:ea typeface="+mj-ea"/>
                <a:cs typeface="+mj-cs"/>
              </a:rPr>
              <a:t>et al., Environ. Sci. Technol., 48, 6300-6308, 2014</a:t>
            </a:r>
            <a:endParaRPr lang="en-US" sz="1400" b="1" kern="0" dirty="0">
              <a:solidFill>
                <a:srgbClr val="0070C0"/>
              </a:solidFill>
              <a:ea typeface="+mj-ea"/>
              <a:cs typeface="+mj-cs"/>
            </a:endParaRPr>
          </a:p>
          <a:p>
            <a:pPr>
              <a:defRPr/>
            </a:pPr>
            <a:endParaRPr lang="en-US" sz="2000" b="1" kern="0" dirty="0">
              <a:solidFill>
                <a:srgbClr val="00B050"/>
              </a:solidFill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6388"/>
            <a:ext cx="9108197" cy="316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333500" y="4232275"/>
            <a:ext cx="0" cy="209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endParaRPr lang="fr-FR" sz="16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795" name="Connecteur droit 59"/>
          <p:cNvCxnSpPr>
            <a:cxnSpLocks noChangeShapeType="1"/>
          </p:cNvCxnSpPr>
          <p:nvPr/>
        </p:nvCxnSpPr>
        <p:spPr bwMode="auto">
          <a:xfrm>
            <a:off x="4365625" y="1792288"/>
            <a:ext cx="193675" cy="350837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3796" name="Rectangle 83"/>
          <p:cNvSpPr>
            <a:spLocks noChangeArrowheads="1"/>
          </p:cNvSpPr>
          <p:nvPr/>
        </p:nvSpPr>
        <p:spPr bwMode="auto">
          <a:xfrm>
            <a:off x="6008688" y="184150"/>
            <a:ext cx="909637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82029" y="0"/>
            <a:ext cx="8016875" cy="438150"/>
          </a:xfrm>
        </p:spPr>
        <p:txBody>
          <a:bodyPr/>
          <a:lstStyle/>
          <a:p>
            <a:pPr algn="ctr" eaLnBrk="1" hangingPunct="1"/>
            <a:r>
              <a:rPr lang="fr-FR" sz="2400" b="1" dirty="0" err="1" smtClean="0">
                <a:solidFill>
                  <a:srgbClr val="001A70"/>
                </a:solidFill>
              </a:rPr>
              <a:t>Externally</a:t>
            </a:r>
            <a:r>
              <a:rPr lang="fr-FR" sz="2400" b="1" dirty="0" smtClean="0">
                <a:solidFill>
                  <a:srgbClr val="001A70"/>
                </a:solidFill>
              </a:rPr>
              <a:t> mixed </a:t>
            </a:r>
            <a:r>
              <a:rPr lang="fr-FR" sz="2400" b="1" dirty="0" err="1" smtClean="0">
                <a:solidFill>
                  <a:srgbClr val="001A70"/>
                </a:solidFill>
              </a:rPr>
              <a:t>particles</a:t>
            </a:r>
            <a:r>
              <a:rPr lang="fr-FR" sz="2400" b="1" dirty="0" smtClean="0">
                <a:solidFill>
                  <a:srgbClr val="001A70"/>
                </a:solidFill>
              </a:rPr>
              <a:t> in CTM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81775" y="806260"/>
            <a:ext cx="8491537" cy="71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 smtClean="0">
                <a:solidFill>
                  <a:srgbClr val="0070C0"/>
                </a:solidFill>
                <a:ea typeface="+mj-ea"/>
                <a:cs typeface="+mj-cs"/>
              </a:rPr>
              <a:t>Treatment of aerosol mixing state in CTM considerably increases the computational cost</a:t>
            </a:r>
          </a:p>
          <a:p>
            <a:pPr>
              <a:defRPr/>
            </a:pPr>
            <a:r>
              <a:rPr lang="en-US" sz="2000" b="1" kern="0" dirty="0" smtClean="0">
                <a:solidFill>
                  <a:srgbClr val="0070C0"/>
                </a:solidFill>
                <a:ea typeface="+mj-ea"/>
                <a:cs typeface="+mj-cs"/>
              </a:rPr>
              <a:t> </a:t>
            </a:r>
            <a:endParaRPr lang="en-US" sz="2000" b="1" kern="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25208" y="2775776"/>
            <a:ext cx="8448103" cy="69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 smtClean="0">
                <a:solidFill>
                  <a:srgbClr val="0070C0"/>
                </a:solidFill>
                <a:ea typeface="+mj-ea"/>
                <a:cs typeface="+mj-cs"/>
              </a:rPr>
              <a:t>All three main processes involved in aerosol dynamics are included: coagulation, condensation/evaporation, nucleation</a:t>
            </a:r>
            <a:endParaRPr lang="en-US" sz="2000" b="1" kern="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62293" y="3706305"/>
            <a:ext cx="7679499" cy="98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 smtClean="0">
                <a:solidFill>
                  <a:srgbClr val="26C226"/>
                </a:solidFill>
                <a:ea typeface="+mj-ea"/>
                <a:cs typeface="+mj-cs"/>
              </a:rPr>
              <a:t>First box model simulations (0D) were carried out using data representative of air pollution in Greater Paris (S. Zhu et al., </a:t>
            </a:r>
            <a:r>
              <a:rPr lang="en-US" sz="2000" b="1" kern="0" dirty="0" err="1" smtClean="0">
                <a:solidFill>
                  <a:srgbClr val="26C226"/>
                </a:solidFill>
                <a:ea typeface="+mj-ea"/>
                <a:cs typeface="+mj-cs"/>
              </a:rPr>
              <a:t>Geosci</a:t>
            </a:r>
            <a:r>
              <a:rPr lang="en-US" sz="2000" b="1" kern="0" dirty="0" smtClean="0">
                <a:solidFill>
                  <a:srgbClr val="26C226"/>
                </a:solidFill>
                <a:ea typeface="+mj-ea"/>
                <a:cs typeface="+mj-cs"/>
              </a:rPr>
              <a:t>. Model Dev. Discuss., 7, 7938-7987, 2014</a:t>
            </a:r>
            <a:endParaRPr lang="en-US" sz="2000" b="1" kern="0" dirty="0">
              <a:solidFill>
                <a:srgbClr val="26C226"/>
              </a:solidFill>
              <a:ea typeface="+mj-ea"/>
              <a:cs typeface="+mj-cs"/>
            </a:endParaRPr>
          </a:p>
          <a:p>
            <a:pPr>
              <a:defRPr/>
            </a:pPr>
            <a:endParaRPr lang="en-US" sz="2000" b="1" kern="0" dirty="0">
              <a:solidFill>
                <a:srgbClr val="26C226"/>
              </a:solidFill>
              <a:ea typeface="+mj-ea"/>
              <a:cs typeface="+mj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18604" y="1586421"/>
            <a:ext cx="8308403" cy="94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 smtClean="0">
                <a:solidFill>
                  <a:srgbClr val="26C226"/>
                </a:solidFill>
              </a:rPr>
              <a:t>A model was recently developed by CEREA (joint laboratory Ecole des Ponts Paris Tech – EDF R&amp;D) named SCRAM: Size-Composition Resolved Aerosol Model</a:t>
            </a:r>
            <a:endParaRPr lang="fr-FR" sz="2000" b="1" kern="0" dirty="0">
              <a:solidFill>
                <a:srgbClr val="26C226"/>
              </a:solidFill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04457" y="4964240"/>
            <a:ext cx="7808024" cy="88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 smtClean="0">
                <a:solidFill>
                  <a:srgbClr val="0070C0"/>
                </a:solidFill>
                <a:ea typeface="+mj-ea"/>
                <a:cs typeface="+mj-cs"/>
              </a:rPr>
              <a:t>CEREA is currently working on the 3D implementation and managed to successfully run 3-D simulations using SCRAM with a reasonable CPU time (paper to come)</a:t>
            </a:r>
            <a:endParaRPr lang="en-US" sz="2000" b="1" kern="0" dirty="0">
              <a:solidFill>
                <a:srgbClr val="0070C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5" grpId="0"/>
      <p:bldP spid="1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333500" y="4232275"/>
            <a:ext cx="0" cy="209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endParaRPr lang="fr-FR" sz="16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795" name="Connecteur droit 59"/>
          <p:cNvCxnSpPr>
            <a:cxnSpLocks noChangeShapeType="1"/>
          </p:cNvCxnSpPr>
          <p:nvPr/>
        </p:nvCxnSpPr>
        <p:spPr bwMode="auto">
          <a:xfrm>
            <a:off x="4365625" y="1792288"/>
            <a:ext cx="193675" cy="350837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3796" name="Rectangle 83"/>
          <p:cNvSpPr>
            <a:spLocks noChangeArrowheads="1"/>
          </p:cNvSpPr>
          <p:nvPr/>
        </p:nvSpPr>
        <p:spPr bwMode="auto">
          <a:xfrm>
            <a:off x="6008688" y="184150"/>
            <a:ext cx="909637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21069" y="0"/>
            <a:ext cx="8418131" cy="621792"/>
          </a:xfrm>
        </p:spPr>
        <p:txBody>
          <a:bodyPr/>
          <a:lstStyle/>
          <a:p>
            <a:pPr algn="ctr" eaLnBrk="1" hangingPunct="1"/>
            <a:r>
              <a:rPr lang="en-US" sz="2000" b="1" dirty="0" smtClean="0">
                <a:solidFill>
                  <a:srgbClr val="002060"/>
                </a:solidFill>
              </a:rPr>
              <a:t>Comparison internal/external mixing with SCRAM model</a:t>
            </a: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1600" b="1" i="1" dirty="0" smtClean="0">
                <a:solidFill>
                  <a:srgbClr val="002060"/>
                </a:solidFill>
              </a:rPr>
              <a:t>(12h simulations starting just before the morning traffic peak)</a:t>
            </a:r>
            <a:br>
              <a:rPr lang="en-US" sz="1600" b="1" i="1" dirty="0" smtClean="0">
                <a:solidFill>
                  <a:srgbClr val="002060"/>
                </a:solidFill>
              </a:rPr>
            </a:br>
            <a:endParaRPr lang="fr-FR" sz="1600" b="1" i="1" dirty="0" smtClean="0">
              <a:solidFill>
                <a:srgbClr val="00206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6032" y="1584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19200" y="5023041"/>
            <a:ext cx="7534655" cy="49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400" b="1" kern="0" dirty="0" smtClean="0">
                <a:solidFill>
                  <a:srgbClr val="0070C0"/>
                </a:solidFill>
                <a:ea typeface="+mj-ea"/>
                <a:cs typeface="+mj-cs"/>
              </a:rPr>
              <a:t>5 chemical groups : hydrophilic organic group (HLO), hydrophobic organic group (HBO), hydrophilic inorganic group (HLI), black carbon (BC), dust (in black, unmixed)</a:t>
            </a:r>
            <a:endParaRPr lang="en-US" sz="1400" b="1" kern="0" dirty="0">
              <a:solidFill>
                <a:srgbClr val="0070C0"/>
              </a:solidFill>
              <a:ea typeface="+mj-ea"/>
              <a:cs typeface="+mj-cs"/>
            </a:endParaRPr>
          </a:p>
          <a:p>
            <a:pPr>
              <a:defRPr/>
            </a:pPr>
            <a:endParaRPr lang="en-US" sz="2000" b="1" kern="0" dirty="0">
              <a:solidFill>
                <a:srgbClr val="00B050"/>
              </a:solidFill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1" y="1584960"/>
            <a:ext cx="7546848" cy="335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13105" y="5638737"/>
            <a:ext cx="7431023" cy="73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400" b="1" kern="0" dirty="0" smtClean="0">
                <a:solidFill>
                  <a:srgbClr val="26C226"/>
                </a:solidFill>
                <a:ea typeface="+mj-ea"/>
                <a:cs typeface="+mj-cs"/>
              </a:rPr>
              <a:t>Blue: mixed (HBO dominating) –  Pale blue: mixed (HBO and BC dom.)</a:t>
            </a:r>
            <a:br>
              <a:rPr lang="en-US" sz="1400" b="1" kern="0" dirty="0" smtClean="0">
                <a:solidFill>
                  <a:srgbClr val="26C226"/>
                </a:solidFill>
                <a:ea typeface="+mj-ea"/>
                <a:cs typeface="+mj-cs"/>
              </a:rPr>
            </a:br>
            <a:r>
              <a:rPr lang="en-US" sz="1400" b="1" kern="0" dirty="0" smtClean="0">
                <a:solidFill>
                  <a:srgbClr val="26C226"/>
                </a:solidFill>
                <a:ea typeface="+mj-ea"/>
                <a:cs typeface="+mj-cs"/>
              </a:rPr>
              <a:t>Yellow: mixed (HBO and HLI dom</a:t>
            </a:r>
            <a:r>
              <a:rPr lang="en-US" sz="1400" b="1" kern="0" dirty="0" smtClean="0">
                <a:solidFill>
                  <a:srgbClr val="26C226"/>
                </a:solidFill>
                <a:ea typeface="+mj-ea"/>
                <a:cs typeface="+mj-cs"/>
              </a:rPr>
              <a:t>.</a:t>
            </a:r>
            <a:r>
              <a:rPr lang="en-US" sz="1400" b="1" kern="0" dirty="0" smtClean="0">
                <a:solidFill>
                  <a:srgbClr val="26C226"/>
                </a:solidFill>
                <a:ea typeface="+mj-ea"/>
                <a:cs typeface="+mj-cs"/>
              </a:rPr>
              <a:t>) –  Dark grey: unmixed BC (&gt; 80%)</a:t>
            </a:r>
            <a:br>
              <a:rPr lang="en-US" sz="1400" b="1" kern="0" dirty="0" smtClean="0">
                <a:solidFill>
                  <a:srgbClr val="26C226"/>
                </a:solidFill>
                <a:ea typeface="+mj-ea"/>
                <a:cs typeface="+mj-cs"/>
              </a:rPr>
            </a:br>
            <a:r>
              <a:rPr lang="en-US" sz="1400" b="1" kern="0" dirty="0" smtClean="0">
                <a:solidFill>
                  <a:srgbClr val="26C226"/>
                </a:solidFill>
                <a:ea typeface="+mj-ea"/>
                <a:cs typeface="+mj-cs"/>
              </a:rPr>
              <a:t>Pale grey: unmixed HBO (&gt;80%) – Green: mixed (HLI dom.)</a:t>
            </a:r>
            <a:endParaRPr lang="en-US" sz="1400" b="1" kern="0" dirty="0">
              <a:solidFill>
                <a:srgbClr val="26C226"/>
              </a:solidFill>
              <a:ea typeface="+mj-ea"/>
              <a:cs typeface="+mj-cs"/>
            </a:endParaRPr>
          </a:p>
          <a:p>
            <a:pPr>
              <a:defRPr/>
            </a:pPr>
            <a:endParaRPr lang="en-US" sz="2000" b="1" kern="0" dirty="0">
              <a:solidFill>
                <a:srgbClr val="26C226"/>
              </a:solidFill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18032" y="749745"/>
            <a:ext cx="7534655" cy="68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400" b="1" kern="0" dirty="0" smtClean="0">
                <a:solidFill>
                  <a:srgbClr val="0070C0"/>
                </a:solidFill>
                <a:ea typeface="+mj-ea"/>
                <a:cs typeface="+mj-cs"/>
              </a:rPr>
              <a:t>Realistic ambient concentrations and emissions extracted for one grid cell of the 3-D simulation performed with CEREA Polyphemus air quality modeling platform over Greater Paris (data from July 2009 MEGAPOLI campaign)</a:t>
            </a:r>
            <a:endParaRPr lang="en-US" sz="1400" b="1" kern="0" dirty="0">
              <a:solidFill>
                <a:srgbClr val="0070C0"/>
              </a:solidFill>
              <a:ea typeface="+mj-ea"/>
              <a:cs typeface="+mj-cs"/>
            </a:endParaRPr>
          </a:p>
          <a:p>
            <a:pPr>
              <a:defRPr/>
            </a:pPr>
            <a:endParaRPr lang="en-US" sz="2000" b="1" kern="0" dirty="0">
              <a:solidFill>
                <a:srgbClr val="00B05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333500" y="4232275"/>
            <a:ext cx="0" cy="209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endParaRPr lang="fr-FR" sz="16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795" name="Connecteur droit 59"/>
          <p:cNvCxnSpPr>
            <a:cxnSpLocks noChangeShapeType="1"/>
          </p:cNvCxnSpPr>
          <p:nvPr/>
        </p:nvCxnSpPr>
        <p:spPr bwMode="auto">
          <a:xfrm>
            <a:off x="4365625" y="1792288"/>
            <a:ext cx="193675" cy="350837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3796" name="Rectangle 83"/>
          <p:cNvSpPr>
            <a:spLocks noChangeArrowheads="1"/>
          </p:cNvSpPr>
          <p:nvPr/>
        </p:nvSpPr>
        <p:spPr bwMode="auto">
          <a:xfrm>
            <a:off x="6008688" y="184150"/>
            <a:ext cx="909637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6032" y="1584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F89718\AppData\Local\Temp\any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831" y="1365504"/>
            <a:ext cx="6195553" cy="4023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333500" y="4232275"/>
            <a:ext cx="0" cy="209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endParaRPr lang="fr-FR" sz="16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771" name="Connecteur droit 59"/>
          <p:cNvCxnSpPr>
            <a:cxnSpLocks noChangeShapeType="1"/>
          </p:cNvCxnSpPr>
          <p:nvPr/>
        </p:nvCxnSpPr>
        <p:spPr bwMode="auto">
          <a:xfrm>
            <a:off x="4365625" y="1792288"/>
            <a:ext cx="193675" cy="350837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2772" name="Rectangle 83"/>
          <p:cNvSpPr>
            <a:spLocks noChangeArrowheads="1"/>
          </p:cNvSpPr>
          <p:nvPr/>
        </p:nvSpPr>
        <p:spPr bwMode="auto">
          <a:xfrm>
            <a:off x="6008688" y="184150"/>
            <a:ext cx="909637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311341" y="247142"/>
            <a:ext cx="8479091" cy="642874"/>
          </a:xfrm>
        </p:spPr>
        <p:txBody>
          <a:bodyPr/>
          <a:lstStyle/>
          <a:p>
            <a:pPr algn="ctr" eaLnBrk="1" hangingPunct="1"/>
            <a:r>
              <a:rPr lang="fr-FR" sz="2200" b="1" dirty="0" smtClean="0">
                <a:solidFill>
                  <a:srgbClr val="001A70"/>
                </a:solidFill>
              </a:rPr>
              <a:t>BLACK CARBON EMISSIONS FROM </a:t>
            </a:r>
            <a:br>
              <a:rPr lang="fr-FR" sz="2200" b="1" dirty="0" smtClean="0">
                <a:solidFill>
                  <a:srgbClr val="001A70"/>
                </a:solidFill>
              </a:rPr>
            </a:br>
            <a:r>
              <a:rPr lang="fr-FR" sz="2200" b="1" dirty="0" smtClean="0">
                <a:solidFill>
                  <a:srgbClr val="001A70"/>
                </a:solidFill>
              </a:rPr>
              <a:t> COAL-FIRED POWER PLANTS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82410" y="1408431"/>
            <a:ext cx="7869237" cy="50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 smtClean="0">
                <a:solidFill>
                  <a:srgbClr val="26C226"/>
                </a:solidFill>
                <a:ea typeface="+mj-ea"/>
                <a:cs typeface="+mj-cs"/>
              </a:rPr>
              <a:t>BC: major </a:t>
            </a:r>
            <a:r>
              <a:rPr lang="en-US" sz="2000" b="1" kern="0" dirty="0">
                <a:solidFill>
                  <a:srgbClr val="26C226"/>
                </a:solidFill>
                <a:ea typeface="+mj-ea"/>
                <a:cs typeface="+mj-cs"/>
              </a:rPr>
              <a:t>part of </a:t>
            </a:r>
            <a:r>
              <a:rPr lang="en-US" sz="2000" b="1" kern="0" dirty="0" smtClean="0">
                <a:solidFill>
                  <a:srgbClr val="26C226"/>
                </a:solidFill>
                <a:ea typeface="+mj-ea"/>
                <a:cs typeface="+mj-cs"/>
              </a:rPr>
              <a:t>combustion soot (un-oxidized </a:t>
            </a:r>
            <a:r>
              <a:rPr lang="en-US" sz="2000" b="1" kern="0" dirty="0">
                <a:solidFill>
                  <a:srgbClr val="26C226"/>
                </a:solidFill>
                <a:ea typeface="+mj-ea"/>
                <a:cs typeface="+mj-cs"/>
              </a:rPr>
              <a:t>carbon particles) </a:t>
            </a:r>
          </a:p>
          <a:p>
            <a:pPr>
              <a:defRPr/>
            </a:pPr>
            <a:endParaRPr lang="en-US" sz="2000" b="1" kern="0" dirty="0">
              <a:solidFill>
                <a:srgbClr val="26C226"/>
              </a:solidFill>
              <a:ea typeface="+mj-ea"/>
              <a:cs typeface="+mj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25209" y="3822891"/>
            <a:ext cx="801211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 smtClean="0">
                <a:solidFill>
                  <a:srgbClr val="0070C0"/>
                </a:solidFill>
                <a:ea typeface="+mj-ea"/>
                <a:cs typeface="+mj-cs"/>
              </a:rPr>
              <a:t>Coal combustion in furnace of large power plants : pulverized coal, turbulent mixing, low excess air, high temperature </a:t>
            </a:r>
            <a:endParaRPr lang="en-US" sz="2000" b="1" kern="0" dirty="0">
              <a:solidFill>
                <a:srgbClr val="0070C0"/>
              </a:solidFill>
              <a:ea typeface="+mj-ea"/>
              <a:cs typeface="+mj-cs"/>
            </a:endParaRPr>
          </a:p>
          <a:p>
            <a:pPr>
              <a:defRPr/>
            </a:pPr>
            <a:endParaRPr lang="fr-FR" sz="2000" b="1" kern="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81775" y="2037399"/>
            <a:ext cx="8174037" cy="37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>
                <a:solidFill>
                  <a:srgbClr val="0070C0"/>
                </a:solidFill>
                <a:ea typeface="+mj-ea"/>
                <a:cs typeface="+mj-cs"/>
              </a:rPr>
              <a:t>Soot results from incomplete combustion of organic </a:t>
            </a:r>
            <a:r>
              <a:rPr lang="en-US" sz="2000" b="1" kern="0" dirty="0" smtClean="0">
                <a:solidFill>
                  <a:srgbClr val="0070C0"/>
                </a:solidFill>
                <a:ea typeface="+mj-ea"/>
                <a:cs typeface="+mj-cs"/>
              </a:rPr>
              <a:t>matter</a:t>
            </a:r>
            <a:endParaRPr lang="en-US" sz="2000" b="1" kern="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7465" y="4726305"/>
            <a:ext cx="7618984" cy="84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 smtClean="0">
                <a:solidFill>
                  <a:srgbClr val="26C226"/>
                </a:solidFill>
                <a:ea typeface="+mj-ea"/>
                <a:cs typeface="+mj-cs"/>
              </a:rPr>
              <a:t>Coal-fired power plants have low emissions of BC </a:t>
            </a:r>
            <a:br>
              <a:rPr lang="en-US" sz="2000" b="1" kern="0" dirty="0" smtClean="0">
                <a:solidFill>
                  <a:srgbClr val="26C226"/>
                </a:solidFill>
                <a:ea typeface="+mj-ea"/>
                <a:cs typeface="+mj-cs"/>
              </a:rPr>
            </a:br>
            <a:r>
              <a:rPr lang="en-US" sz="1600" b="1" kern="0" dirty="0" smtClean="0">
                <a:solidFill>
                  <a:srgbClr val="26C226"/>
                </a:solidFill>
                <a:ea typeface="+mj-ea"/>
                <a:cs typeface="+mj-cs"/>
              </a:rPr>
              <a:t>(~ 35 mg/GJ for an international bituminous coal i.e. 10 times less than BC emissions from a HFO large boiler)</a:t>
            </a:r>
            <a:endParaRPr lang="en-US" sz="1600" b="1" kern="0" dirty="0">
              <a:solidFill>
                <a:srgbClr val="26C226"/>
              </a:solidFill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99872" y="2653094"/>
            <a:ext cx="7668768" cy="90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 smtClean="0">
                <a:solidFill>
                  <a:srgbClr val="26C226"/>
                </a:solidFill>
                <a:ea typeface="+mj-ea"/>
                <a:cs typeface="+mj-cs"/>
              </a:rPr>
              <a:t>The most </a:t>
            </a:r>
            <a:r>
              <a:rPr lang="en-US" sz="2000" b="1" kern="0" dirty="0" smtClean="0">
                <a:solidFill>
                  <a:srgbClr val="26C226"/>
                </a:solidFill>
                <a:ea typeface="+mj-ea"/>
                <a:cs typeface="+mj-cs"/>
              </a:rPr>
              <a:t>important reason for incomplete combustion of hydrocarbons is insufficient mixing between fuel, air (oxygen) and combustion products</a:t>
            </a:r>
            <a:endParaRPr lang="en-US" sz="2000" b="1" kern="0" dirty="0">
              <a:solidFill>
                <a:srgbClr val="26C226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333500" y="4232275"/>
            <a:ext cx="0" cy="209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endParaRPr lang="fr-FR" sz="16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795" name="Connecteur droit 59"/>
          <p:cNvCxnSpPr>
            <a:cxnSpLocks noChangeShapeType="1"/>
          </p:cNvCxnSpPr>
          <p:nvPr/>
        </p:nvCxnSpPr>
        <p:spPr bwMode="auto">
          <a:xfrm>
            <a:off x="4365625" y="1792288"/>
            <a:ext cx="193675" cy="350837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3796" name="Rectangle 83"/>
          <p:cNvSpPr>
            <a:spLocks noChangeArrowheads="1"/>
          </p:cNvSpPr>
          <p:nvPr/>
        </p:nvSpPr>
        <p:spPr bwMode="auto">
          <a:xfrm>
            <a:off x="6008688" y="184150"/>
            <a:ext cx="909637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234950"/>
            <a:ext cx="8016875" cy="438150"/>
          </a:xfrm>
        </p:spPr>
        <p:txBody>
          <a:bodyPr/>
          <a:lstStyle/>
          <a:p>
            <a:pPr algn="ctr" eaLnBrk="1" hangingPunct="1"/>
            <a:r>
              <a:rPr lang="fr-FR" sz="2000" b="1" dirty="0" smtClean="0">
                <a:solidFill>
                  <a:srgbClr val="001A70"/>
                </a:solidFill>
              </a:rPr>
              <a:t>EMISSION INVENTORIES IN THE EU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16865" y="841185"/>
            <a:ext cx="740054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0070C0"/>
                </a:solidFill>
                <a:ea typeface="+mj-ea"/>
                <a:cs typeface="+mj-cs"/>
              </a:rPr>
              <a:t>IIASA simulations of 2025 policy scenarios for the revision of Thematic Strategy on Air Pollution (TSAP Report # 10, March 2013)</a:t>
            </a:r>
            <a:endParaRPr lang="en-US" sz="1600" b="1" kern="0" dirty="0">
              <a:solidFill>
                <a:srgbClr val="0070C0"/>
              </a:solidFill>
              <a:ea typeface="+mj-ea"/>
              <a:cs typeface="+mj-cs"/>
            </a:endParaRPr>
          </a:p>
          <a:p>
            <a:pPr algn="ctr">
              <a:defRPr/>
            </a:pPr>
            <a:endParaRPr lang="en-US" sz="2000" b="1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3156"/>
            <a:ext cx="1847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75359" y="5760657"/>
            <a:ext cx="8004049" cy="33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0070C0"/>
                </a:solidFill>
                <a:ea typeface="+mj-ea"/>
                <a:cs typeface="+mj-cs"/>
              </a:rPr>
              <a:t>BC share of PM</a:t>
            </a:r>
            <a:r>
              <a:rPr lang="en-US" sz="1600" b="1" kern="0" baseline="-25000" dirty="0" smtClean="0">
                <a:solidFill>
                  <a:srgbClr val="0070C0"/>
                </a:solidFill>
                <a:ea typeface="+mj-ea"/>
                <a:cs typeface="+mj-cs"/>
              </a:rPr>
              <a:t>2.5</a:t>
            </a:r>
            <a:r>
              <a:rPr lang="en-US" sz="1600" b="1" kern="0" dirty="0" smtClean="0">
                <a:solidFill>
                  <a:srgbClr val="0070C0"/>
                </a:solidFill>
                <a:ea typeface="+mj-ea"/>
                <a:cs typeface="+mj-cs"/>
              </a:rPr>
              <a:t> : 2.2 % for hard coal; 3.3 % for biomass (EEA/EMEP GB 2013)</a:t>
            </a:r>
            <a:endParaRPr lang="en-US" sz="1600" b="1" kern="0" dirty="0">
              <a:solidFill>
                <a:srgbClr val="0070C0"/>
              </a:solidFill>
              <a:ea typeface="+mj-ea"/>
              <a:cs typeface="+mj-cs"/>
            </a:endParaRPr>
          </a:p>
          <a:p>
            <a:pPr algn="ctr">
              <a:defRPr/>
            </a:pPr>
            <a:endParaRPr lang="en-US" sz="2000" b="1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292352" y="6144705"/>
            <a:ext cx="7680960" cy="33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26C226"/>
                </a:solidFill>
                <a:ea typeface="+mj-ea"/>
                <a:cs typeface="+mj-cs"/>
              </a:rPr>
              <a:t>PM</a:t>
            </a:r>
            <a:r>
              <a:rPr lang="en-US" sz="1600" b="1" kern="0" baseline="-25000" dirty="0" smtClean="0">
                <a:solidFill>
                  <a:srgbClr val="26C226"/>
                </a:solidFill>
                <a:ea typeface="+mj-ea"/>
                <a:cs typeface="+mj-cs"/>
              </a:rPr>
              <a:t>2.5</a:t>
            </a:r>
            <a:r>
              <a:rPr lang="en-US" sz="1600" b="1" kern="0" dirty="0" smtClean="0">
                <a:solidFill>
                  <a:srgbClr val="26C226"/>
                </a:solidFill>
                <a:ea typeface="+mj-ea"/>
                <a:cs typeface="+mj-cs"/>
              </a:rPr>
              <a:t> EF for a coal-fired power plant with wet FGD: 1.5 – 2 g/GJ (bit. coal)</a:t>
            </a:r>
            <a:endParaRPr lang="en-US" sz="1600" b="1" kern="0" dirty="0">
              <a:solidFill>
                <a:srgbClr val="26C226"/>
              </a:solidFill>
              <a:ea typeface="+mj-ea"/>
              <a:cs typeface="+mj-cs"/>
            </a:endParaRPr>
          </a:p>
          <a:p>
            <a:pPr algn="ctr">
              <a:defRPr/>
            </a:pPr>
            <a:endParaRPr lang="en-US" sz="2000" b="1" kern="0" dirty="0">
              <a:solidFill>
                <a:srgbClr val="26C226"/>
              </a:solidFill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099" y="1389888"/>
            <a:ext cx="7983181" cy="432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333500" y="4232275"/>
            <a:ext cx="0" cy="209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endParaRPr lang="fr-FR" sz="16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795" name="Connecteur droit 59"/>
          <p:cNvCxnSpPr>
            <a:cxnSpLocks noChangeShapeType="1"/>
          </p:cNvCxnSpPr>
          <p:nvPr/>
        </p:nvCxnSpPr>
        <p:spPr bwMode="auto">
          <a:xfrm>
            <a:off x="4365625" y="1792288"/>
            <a:ext cx="193675" cy="350837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3796" name="Rectangle 83"/>
          <p:cNvSpPr>
            <a:spLocks noChangeArrowheads="1"/>
          </p:cNvSpPr>
          <p:nvPr/>
        </p:nvSpPr>
        <p:spPr bwMode="auto">
          <a:xfrm>
            <a:off x="6008688" y="184150"/>
            <a:ext cx="909637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8418131" cy="621792"/>
          </a:xfrm>
        </p:spPr>
        <p:txBody>
          <a:bodyPr/>
          <a:lstStyle/>
          <a:p>
            <a:pPr algn="ctr" eaLnBrk="1" hangingPunct="1"/>
            <a:r>
              <a:rPr lang="en-US" sz="1800" b="1" dirty="0" smtClean="0">
                <a:solidFill>
                  <a:srgbClr val="0070C0"/>
                </a:solidFill>
              </a:rPr>
              <a:t>PM</a:t>
            </a:r>
            <a:r>
              <a:rPr lang="en-US" sz="1800" b="1" baseline="-25000" dirty="0" smtClean="0">
                <a:solidFill>
                  <a:srgbClr val="0070C0"/>
                </a:solidFill>
              </a:rPr>
              <a:t>2.5</a:t>
            </a:r>
            <a:r>
              <a:rPr lang="en-US" sz="1800" b="1" dirty="0" smtClean="0">
                <a:solidFill>
                  <a:srgbClr val="0070C0"/>
                </a:solidFill>
              </a:rPr>
              <a:t> source profiles for black and organic carbon emission inventories</a:t>
            </a:r>
            <a:r>
              <a:rPr lang="en-US" sz="2000" b="1" dirty="0" smtClean="0">
                <a:solidFill>
                  <a:srgbClr val="0070C0"/>
                </a:solidFill>
              </a:rPr>
              <a:t/>
            </a:r>
            <a:br>
              <a:rPr lang="en-US" sz="2000" b="1" dirty="0" smtClean="0">
                <a:solidFill>
                  <a:srgbClr val="0070C0"/>
                </a:solidFill>
              </a:rPr>
            </a:br>
            <a:r>
              <a:rPr lang="en-US" sz="1600" i="1" dirty="0" smtClean="0">
                <a:solidFill>
                  <a:srgbClr val="0070C0"/>
                </a:solidFill>
              </a:rPr>
              <a:t>(Judith C. Chow et al., Atmospheric Environment., 2011)</a:t>
            </a:r>
            <a:endParaRPr lang="fr-FR" sz="1600" b="1" i="1" dirty="0" smtClean="0">
              <a:solidFill>
                <a:srgbClr val="0070C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57" y="627905"/>
            <a:ext cx="8851486" cy="554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333500" y="4232275"/>
            <a:ext cx="0" cy="209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endParaRPr lang="fr-FR" sz="16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795" name="Connecteur droit 59"/>
          <p:cNvCxnSpPr>
            <a:cxnSpLocks noChangeShapeType="1"/>
          </p:cNvCxnSpPr>
          <p:nvPr/>
        </p:nvCxnSpPr>
        <p:spPr bwMode="auto">
          <a:xfrm>
            <a:off x="4365625" y="1792288"/>
            <a:ext cx="193675" cy="350837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3796" name="Rectangle 83"/>
          <p:cNvSpPr>
            <a:spLocks noChangeArrowheads="1"/>
          </p:cNvSpPr>
          <p:nvPr/>
        </p:nvSpPr>
        <p:spPr bwMode="auto">
          <a:xfrm>
            <a:off x="6008688" y="184150"/>
            <a:ext cx="909637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33261" y="243840"/>
            <a:ext cx="8418131" cy="621792"/>
          </a:xfrm>
        </p:spPr>
        <p:txBody>
          <a:bodyPr/>
          <a:lstStyle/>
          <a:p>
            <a:pPr algn="ctr" eaLnBrk="1" hangingPunct="1"/>
            <a:r>
              <a:rPr lang="en-US" sz="2200" b="1" dirty="0" smtClean="0">
                <a:solidFill>
                  <a:srgbClr val="002060"/>
                </a:solidFill>
              </a:rPr>
              <a:t>2012 Emission Inventories for PM</a:t>
            </a:r>
            <a:r>
              <a:rPr lang="en-US" sz="2200" b="1" baseline="-25000" dirty="0" smtClean="0">
                <a:solidFill>
                  <a:srgbClr val="002060"/>
                </a:solidFill>
              </a:rPr>
              <a:t>2.5</a:t>
            </a:r>
            <a:r>
              <a:rPr lang="en-US" sz="2200" b="1" dirty="0" smtClean="0">
                <a:solidFill>
                  <a:srgbClr val="002060"/>
                </a:solidFill>
              </a:rPr>
              <a:t> in the EU-28</a:t>
            </a:r>
            <a:br>
              <a:rPr lang="en-US" sz="2200" b="1" dirty="0" smtClean="0">
                <a:solidFill>
                  <a:srgbClr val="002060"/>
                </a:solidFill>
              </a:rPr>
            </a:br>
            <a:r>
              <a:rPr lang="en-US" sz="1600" i="1" dirty="0" smtClean="0">
                <a:solidFill>
                  <a:srgbClr val="002060"/>
                </a:solidFill>
              </a:rPr>
              <a:t>(2014 EEA Report – EEA sectors)</a:t>
            </a:r>
            <a:endParaRPr lang="fr-FR" sz="1600" b="1" i="1" dirty="0" smtClean="0">
              <a:solidFill>
                <a:srgbClr val="00206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6032" y="1584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2792"/>
            <a:ext cx="9144000" cy="479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39229" y="5919216"/>
            <a:ext cx="8418131" cy="3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26C226"/>
                </a:solidFill>
                <a:ea typeface="+mj-ea"/>
                <a:cs typeface="+mj-cs"/>
              </a:rPr>
              <a:t>Aren’t some values surprising?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6C226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6C226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srgbClr val="26C226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333500" y="4232275"/>
            <a:ext cx="0" cy="209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endParaRPr lang="fr-FR" sz="16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795" name="Connecteur droit 59"/>
          <p:cNvCxnSpPr>
            <a:cxnSpLocks noChangeShapeType="1"/>
          </p:cNvCxnSpPr>
          <p:nvPr/>
        </p:nvCxnSpPr>
        <p:spPr bwMode="auto">
          <a:xfrm>
            <a:off x="4365625" y="1792288"/>
            <a:ext cx="193675" cy="350837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3796" name="Rectangle 83"/>
          <p:cNvSpPr>
            <a:spLocks noChangeArrowheads="1"/>
          </p:cNvSpPr>
          <p:nvPr/>
        </p:nvSpPr>
        <p:spPr bwMode="auto">
          <a:xfrm>
            <a:off x="6008688" y="184150"/>
            <a:ext cx="909637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89" y="170688"/>
            <a:ext cx="8016875" cy="365760"/>
          </a:xfrm>
        </p:spPr>
        <p:txBody>
          <a:bodyPr/>
          <a:lstStyle/>
          <a:p>
            <a:pPr algn="ctr" eaLnBrk="1" hangingPunct="1"/>
            <a:r>
              <a:rPr lang="fr-FR" sz="2400" b="1" dirty="0" smtClean="0">
                <a:solidFill>
                  <a:srgbClr val="001A70"/>
                </a:solidFill>
              </a:rPr>
              <a:t>Black </a:t>
            </a:r>
            <a:r>
              <a:rPr lang="fr-FR" sz="2400" b="1" dirty="0" err="1" smtClean="0">
                <a:solidFill>
                  <a:srgbClr val="001A70"/>
                </a:solidFill>
              </a:rPr>
              <a:t>carbon</a:t>
            </a:r>
            <a:r>
              <a:rPr lang="fr-FR" sz="2400" b="1" dirty="0" smtClean="0">
                <a:solidFill>
                  <a:srgbClr val="001A70"/>
                </a:solidFill>
              </a:rPr>
              <a:t> in </a:t>
            </a:r>
            <a:r>
              <a:rPr lang="fr-FR" sz="2400" b="1" dirty="0" err="1" smtClean="0">
                <a:solidFill>
                  <a:srgbClr val="001A70"/>
                </a:solidFill>
              </a:rPr>
              <a:t>ambient</a:t>
            </a:r>
            <a:r>
              <a:rPr lang="fr-FR" sz="2400" b="1" dirty="0" smtClean="0">
                <a:solidFill>
                  <a:srgbClr val="001A70"/>
                </a:solidFill>
              </a:rPr>
              <a:t> air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14973" y="1872933"/>
            <a:ext cx="8012112" cy="126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>
                <a:solidFill>
                  <a:srgbClr val="26C226"/>
                </a:solidFill>
                <a:ea typeface="+mj-ea"/>
                <a:cs typeface="+mj-cs"/>
              </a:rPr>
              <a:t>Adverse impact on human health (inhalation): may not be a major directly toxic component of fine PM but may operate as a carrier of </a:t>
            </a:r>
            <a:r>
              <a:rPr lang="en-US" sz="2000" b="1" kern="0" dirty="0" smtClean="0">
                <a:solidFill>
                  <a:srgbClr val="26C226"/>
                </a:solidFill>
                <a:ea typeface="+mj-ea"/>
                <a:cs typeface="+mj-cs"/>
              </a:rPr>
              <a:t>a wide variety of combustion derived chemical constituents of </a:t>
            </a:r>
            <a:r>
              <a:rPr lang="en-US" sz="2000" b="1" kern="0" dirty="0" err="1" smtClean="0">
                <a:solidFill>
                  <a:srgbClr val="26C226"/>
                </a:solidFill>
                <a:ea typeface="+mj-ea"/>
                <a:cs typeface="+mj-cs"/>
              </a:rPr>
              <a:t>varyint</a:t>
            </a:r>
            <a:r>
              <a:rPr lang="en-US" sz="2000" b="1" kern="0" dirty="0" smtClean="0">
                <a:solidFill>
                  <a:srgbClr val="26C226"/>
                </a:solidFill>
                <a:ea typeface="+mj-ea"/>
                <a:cs typeface="+mj-cs"/>
              </a:rPr>
              <a:t> toxicity to </a:t>
            </a:r>
            <a:r>
              <a:rPr lang="en-US" sz="2000" b="1" kern="0" dirty="0">
                <a:solidFill>
                  <a:srgbClr val="26C226"/>
                </a:solidFill>
                <a:ea typeface="+mj-ea"/>
                <a:cs typeface="+mj-cs"/>
              </a:rPr>
              <a:t>sensitive targets of human body (</a:t>
            </a:r>
            <a:r>
              <a:rPr lang="en-US" sz="2000" b="1" kern="0" dirty="0" smtClean="0">
                <a:solidFill>
                  <a:srgbClr val="26C226"/>
                </a:solidFill>
                <a:ea typeface="+mj-ea"/>
                <a:cs typeface="+mj-cs"/>
              </a:rPr>
              <a:t>WHO, 2012)</a:t>
            </a:r>
            <a:endParaRPr lang="en-US" sz="2000" b="1" kern="0" dirty="0">
              <a:solidFill>
                <a:srgbClr val="26C226"/>
              </a:solidFill>
              <a:ea typeface="+mj-ea"/>
              <a:cs typeface="+mj-cs"/>
            </a:endParaRPr>
          </a:p>
          <a:p>
            <a:pPr>
              <a:defRPr/>
            </a:pPr>
            <a:endParaRPr lang="fr-FR" sz="2000" b="1" kern="0" dirty="0">
              <a:solidFill>
                <a:srgbClr val="26C226"/>
              </a:solidFill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33007" y="757492"/>
            <a:ext cx="8491537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>
                <a:solidFill>
                  <a:srgbClr val="0070C0"/>
                </a:solidFill>
                <a:ea typeface="+mj-ea"/>
                <a:cs typeface="+mj-cs"/>
              </a:rPr>
              <a:t>Average daily concentration: 0.1-0.2 µg/m</a:t>
            </a:r>
            <a:r>
              <a:rPr lang="en-US" sz="2000" b="1" kern="0" baseline="30000" dirty="0">
                <a:solidFill>
                  <a:srgbClr val="0070C0"/>
                </a:solidFill>
                <a:ea typeface="+mj-ea"/>
                <a:cs typeface="+mj-cs"/>
              </a:rPr>
              <a:t>3 </a:t>
            </a:r>
            <a:r>
              <a:rPr lang="en-US" sz="2000" b="1" kern="0" dirty="0">
                <a:solidFill>
                  <a:srgbClr val="0070C0"/>
                </a:solidFill>
                <a:ea typeface="+mj-ea"/>
                <a:cs typeface="+mj-cs"/>
              </a:rPr>
              <a:t>in rural areas to 1-5 </a:t>
            </a:r>
            <a:r>
              <a:rPr lang="en-US" sz="2000" b="1" kern="0" dirty="0">
                <a:solidFill>
                  <a:srgbClr val="0070C0"/>
                </a:solidFill>
              </a:rPr>
              <a:t>µg/m</a:t>
            </a:r>
            <a:r>
              <a:rPr lang="en-US" sz="2000" b="1" kern="0" baseline="30000" dirty="0">
                <a:solidFill>
                  <a:srgbClr val="0070C0"/>
                </a:solidFill>
              </a:rPr>
              <a:t>3 </a:t>
            </a:r>
            <a:r>
              <a:rPr lang="en-US" sz="2000" b="1" kern="0" dirty="0">
                <a:solidFill>
                  <a:srgbClr val="0070C0"/>
                </a:solidFill>
                <a:ea typeface="+mj-ea"/>
                <a:cs typeface="+mj-cs"/>
              </a:rPr>
              <a:t>in cities like Paris or London. Values &gt; 10 </a:t>
            </a:r>
            <a:r>
              <a:rPr lang="en-US" sz="2000" b="1" kern="0" dirty="0">
                <a:solidFill>
                  <a:srgbClr val="0070C0"/>
                </a:solidFill>
              </a:rPr>
              <a:t>µg/m</a:t>
            </a:r>
            <a:r>
              <a:rPr lang="en-US" sz="2000" b="1" kern="0" baseline="30000" dirty="0">
                <a:solidFill>
                  <a:srgbClr val="0070C0"/>
                </a:solidFill>
              </a:rPr>
              <a:t>3 </a:t>
            </a:r>
            <a:r>
              <a:rPr lang="en-US" sz="2000" b="1" kern="0" dirty="0">
                <a:solidFill>
                  <a:srgbClr val="0070C0"/>
                </a:solidFill>
                <a:ea typeface="+mj-ea"/>
                <a:cs typeface="+mj-cs"/>
              </a:rPr>
              <a:t>near curbside or in polluted cities (e.g. in China)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7672" y="3300032"/>
            <a:ext cx="819207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>
                <a:solidFill>
                  <a:srgbClr val="0070C0"/>
                </a:solidFill>
                <a:ea typeface="+mj-ea"/>
                <a:cs typeface="+mj-cs"/>
              </a:rPr>
              <a:t>BC (or EC) concentration in ambient PM</a:t>
            </a:r>
            <a:r>
              <a:rPr lang="en-US" sz="2000" b="1" kern="0" baseline="-25000" dirty="0">
                <a:solidFill>
                  <a:srgbClr val="0070C0"/>
                </a:solidFill>
                <a:ea typeface="+mj-ea"/>
                <a:cs typeface="+mj-cs"/>
              </a:rPr>
              <a:t>2.5</a:t>
            </a:r>
            <a:r>
              <a:rPr lang="en-US" sz="2000" b="1" kern="0" dirty="0">
                <a:solidFill>
                  <a:srgbClr val="0070C0"/>
                </a:solidFill>
                <a:ea typeface="+mj-ea"/>
                <a:cs typeface="+mj-cs"/>
              </a:rPr>
              <a:t> is an appropriate </a:t>
            </a:r>
            <a:r>
              <a:rPr lang="en-US" sz="2000" b="1" kern="0" dirty="0" smtClean="0">
                <a:solidFill>
                  <a:srgbClr val="0070C0"/>
                </a:solidFill>
                <a:ea typeface="+mj-ea"/>
                <a:cs typeface="+mj-cs"/>
              </a:rPr>
              <a:t>particle metric </a:t>
            </a:r>
            <a:r>
              <a:rPr lang="en-US" sz="2000" b="1" kern="0" dirty="0">
                <a:solidFill>
                  <a:srgbClr val="0070C0"/>
                </a:solidFill>
                <a:ea typeface="+mj-ea"/>
                <a:cs typeface="+mj-cs"/>
              </a:rPr>
              <a:t>(surrogate) for hazardous risks for human </a:t>
            </a:r>
            <a:r>
              <a:rPr lang="en-US" sz="2000" b="1" kern="0" dirty="0" smtClean="0">
                <a:solidFill>
                  <a:srgbClr val="0070C0"/>
                </a:solidFill>
                <a:ea typeface="+mj-ea"/>
                <a:cs typeface="+mj-cs"/>
              </a:rPr>
              <a:t>health in </a:t>
            </a:r>
            <a:r>
              <a:rPr lang="en-US" sz="2000" b="1" kern="0" dirty="0">
                <a:solidFill>
                  <a:srgbClr val="0070C0"/>
                </a:solidFill>
                <a:ea typeface="+mj-ea"/>
                <a:cs typeface="+mj-cs"/>
              </a:rPr>
              <a:t>urban areas  - Proxy for traffic combustion exhaust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64757" y="4389057"/>
            <a:ext cx="7869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>
                <a:solidFill>
                  <a:srgbClr val="26C226"/>
                </a:solidFill>
                <a:ea typeface="+mj-ea"/>
                <a:cs typeface="+mj-cs"/>
              </a:rPr>
              <a:t>Decreasing exposure to ambient PM</a:t>
            </a:r>
            <a:r>
              <a:rPr lang="en-US" sz="2000" b="1" kern="0" baseline="-25000" dirty="0">
                <a:solidFill>
                  <a:srgbClr val="26C226"/>
                </a:solidFill>
                <a:ea typeface="+mj-ea"/>
                <a:cs typeface="+mj-cs"/>
              </a:rPr>
              <a:t>2.5</a:t>
            </a:r>
            <a:r>
              <a:rPr lang="en-US" sz="2000" b="1" kern="0" dirty="0">
                <a:solidFill>
                  <a:srgbClr val="26C226"/>
                </a:solidFill>
                <a:ea typeface="+mj-ea"/>
                <a:cs typeface="+mj-cs"/>
              </a:rPr>
              <a:t> with BC reduces adverse effects on human health associated with fine PM (WHO)</a:t>
            </a:r>
          </a:p>
          <a:p>
            <a:pPr>
              <a:defRPr/>
            </a:pPr>
            <a:endParaRPr lang="en-US" sz="2000" b="1" kern="0" dirty="0">
              <a:solidFill>
                <a:srgbClr val="26C226"/>
              </a:solidFill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94728" y="5183696"/>
            <a:ext cx="827131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 smtClean="0">
                <a:solidFill>
                  <a:srgbClr val="0070C0"/>
                </a:solidFill>
                <a:ea typeface="+mj-ea"/>
                <a:cs typeface="+mj-cs"/>
              </a:rPr>
              <a:t>Ambient aerosol concentrations are calculated by chemical-transport models (CTM - cost-benefit assessments, epidemiologic studies)</a:t>
            </a:r>
            <a:endParaRPr lang="en-US" sz="2000" b="1" kern="0" dirty="0">
              <a:solidFill>
                <a:srgbClr val="0070C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1" grpId="0"/>
      <p:bldP spid="1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333500" y="4232275"/>
            <a:ext cx="0" cy="209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endParaRPr lang="fr-FR" sz="16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795" name="Connecteur droit 59"/>
          <p:cNvCxnSpPr>
            <a:cxnSpLocks noChangeShapeType="1"/>
          </p:cNvCxnSpPr>
          <p:nvPr/>
        </p:nvCxnSpPr>
        <p:spPr bwMode="auto">
          <a:xfrm>
            <a:off x="4365625" y="1792288"/>
            <a:ext cx="193675" cy="350837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3796" name="Rectangle 83"/>
          <p:cNvSpPr>
            <a:spLocks noChangeArrowheads="1"/>
          </p:cNvSpPr>
          <p:nvPr/>
        </p:nvSpPr>
        <p:spPr bwMode="auto">
          <a:xfrm>
            <a:off x="6008688" y="184150"/>
            <a:ext cx="909637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1719072" y="243840"/>
            <a:ext cx="5608320" cy="451104"/>
          </a:xfrm>
        </p:spPr>
        <p:txBody>
          <a:bodyPr/>
          <a:lstStyle/>
          <a:p>
            <a:pPr algn="ctr" eaLnBrk="1" hangingPunct="1"/>
            <a:r>
              <a:rPr lang="en-US" sz="2400" b="1" dirty="0" smtClean="0">
                <a:solidFill>
                  <a:srgbClr val="002060"/>
                </a:solidFill>
              </a:rPr>
              <a:t>Mixing state of BC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endParaRPr lang="fr-FR" sz="2400" b="1" i="1" dirty="0" smtClean="0">
              <a:solidFill>
                <a:srgbClr val="00206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6032" y="29082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173" y="902208"/>
            <a:ext cx="5090339" cy="33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97853" y="5103813"/>
            <a:ext cx="8012112" cy="83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600" b="1" kern="0" dirty="0" smtClean="0">
                <a:solidFill>
                  <a:srgbClr val="0070C0"/>
                </a:solidFill>
                <a:ea typeface="+mj-ea"/>
                <a:cs typeface="+mj-cs"/>
              </a:rPr>
              <a:t>Coatings on BC particles can be formed through condensation and coagulation of low-volatility compounds co-emitted from combustion sources (primary unburned organics) or secondary species like sulfates or nitrates</a:t>
            </a:r>
            <a:endParaRPr lang="en-US" sz="1600" b="1" kern="0" dirty="0">
              <a:solidFill>
                <a:srgbClr val="0070C0"/>
              </a:solidFill>
              <a:ea typeface="+mj-ea"/>
              <a:cs typeface="+mj-cs"/>
            </a:endParaRPr>
          </a:p>
          <a:p>
            <a:pPr>
              <a:defRPr/>
            </a:pPr>
            <a:endParaRPr lang="fr-FR" sz="2000" b="1" kern="0" dirty="0">
              <a:solidFill>
                <a:srgbClr val="0070C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333500" y="4232275"/>
            <a:ext cx="0" cy="209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endParaRPr lang="fr-FR" sz="16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795" name="Connecteur droit 59"/>
          <p:cNvCxnSpPr>
            <a:cxnSpLocks noChangeShapeType="1"/>
          </p:cNvCxnSpPr>
          <p:nvPr/>
        </p:nvCxnSpPr>
        <p:spPr bwMode="auto">
          <a:xfrm>
            <a:off x="4365625" y="1792288"/>
            <a:ext cx="193675" cy="350837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3796" name="Rectangle 83"/>
          <p:cNvSpPr>
            <a:spLocks noChangeArrowheads="1"/>
          </p:cNvSpPr>
          <p:nvPr/>
        </p:nvSpPr>
        <p:spPr bwMode="auto">
          <a:xfrm>
            <a:off x="6008688" y="184150"/>
            <a:ext cx="909637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82029" y="0"/>
            <a:ext cx="8016875" cy="438150"/>
          </a:xfrm>
        </p:spPr>
        <p:txBody>
          <a:bodyPr/>
          <a:lstStyle/>
          <a:p>
            <a:pPr algn="ctr" eaLnBrk="1" hangingPunct="1"/>
            <a:r>
              <a:rPr lang="fr-FR" sz="2400" b="1" dirty="0" err="1" smtClean="0">
                <a:solidFill>
                  <a:srgbClr val="001A70"/>
                </a:solidFill>
              </a:rPr>
              <a:t>Aerosol</a:t>
            </a:r>
            <a:r>
              <a:rPr lang="fr-FR" sz="2400" b="1" dirty="0" smtClean="0">
                <a:solidFill>
                  <a:srgbClr val="001A70"/>
                </a:solidFill>
              </a:rPr>
              <a:t> </a:t>
            </a:r>
            <a:r>
              <a:rPr lang="fr-FR" sz="2400" b="1" dirty="0" err="1" smtClean="0">
                <a:solidFill>
                  <a:srgbClr val="001A70"/>
                </a:solidFill>
              </a:rPr>
              <a:t>mixing</a:t>
            </a:r>
            <a:r>
              <a:rPr lang="fr-FR" sz="2400" b="1" dirty="0" smtClean="0">
                <a:solidFill>
                  <a:srgbClr val="001A70"/>
                </a:solidFill>
              </a:rPr>
              <a:t> state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24701" y="2287461"/>
            <a:ext cx="8012112" cy="71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 smtClean="0">
                <a:solidFill>
                  <a:srgbClr val="0070C0"/>
                </a:solidFill>
                <a:ea typeface="+mj-ea"/>
                <a:cs typeface="+mj-cs"/>
              </a:rPr>
              <a:t>Internal-mixing assumption may be realistic far from emission sources but is not valid close to them (local scale)</a:t>
            </a:r>
            <a:endParaRPr lang="en-US" sz="2000" b="1" kern="0" dirty="0">
              <a:solidFill>
                <a:srgbClr val="0070C0"/>
              </a:solidFill>
              <a:ea typeface="+mj-ea"/>
              <a:cs typeface="+mj-cs"/>
            </a:endParaRPr>
          </a:p>
          <a:p>
            <a:pPr>
              <a:defRPr/>
            </a:pPr>
            <a:endParaRPr lang="fr-FR" sz="2000" b="1" kern="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81775" y="806260"/>
            <a:ext cx="7906321" cy="71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 smtClean="0">
                <a:solidFill>
                  <a:srgbClr val="0070C0"/>
                </a:solidFill>
                <a:ea typeface="+mj-ea"/>
                <a:cs typeface="+mj-cs"/>
              </a:rPr>
              <a:t>CTM usually assume that particles are internally mixed i.e. there is only one chemical composition for a given size section</a:t>
            </a:r>
          </a:p>
          <a:p>
            <a:pPr>
              <a:defRPr/>
            </a:pPr>
            <a:r>
              <a:rPr lang="en-US" sz="2000" b="1" kern="0" dirty="0" smtClean="0">
                <a:solidFill>
                  <a:srgbClr val="0070C0"/>
                </a:solidFill>
                <a:ea typeface="+mj-ea"/>
                <a:cs typeface="+mj-cs"/>
              </a:rPr>
              <a:t> </a:t>
            </a:r>
            <a:endParaRPr lang="en-US" sz="2000" b="1" kern="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10553" y="4238816"/>
            <a:ext cx="77287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 smtClean="0">
                <a:solidFill>
                  <a:srgbClr val="0070C0"/>
                </a:solidFill>
                <a:ea typeface="+mj-ea"/>
                <a:cs typeface="+mj-cs"/>
              </a:rPr>
              <a:t>Most experimental studies that deal with particle chemical composition </a:t>
            </a:r>
            <a:r>
              <a:rPr lang="en-US" sz="2000" b="1" kern="0" dirty="0" err="1" smtClean="0">
                <a:solidFill>
                  <a:srgbClr val="0070C0"/>
                </a:solidFill>
                <a:ea typeface="+mj-ea"/>
                <a:cs typeface="+mj-cs"/>
              </a:rPr>
              <a:t>vs</a:t>
            </a:r>
            <a:r>
              <a:rPr lang="en-US" sz="2000" b="1" kern="0" dirty="0" smtClean="0">
                <a:solidFill>
                  <a:srgbClr val="0070C0"/>
                </a:solidFill>
                <a:ea typeface="+mj-ea"/>
                <a:cs typeface="+mj-cs"/>
              </a:rPr>
              <a:t> size are not particle specific (i.e. mixing state not characterized)</a:t>
            </a:r>
            <a:endParaRPr lang="en-US" sz="2000" b="1" kern="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47637" y="5327841"/>
            <a:ext cx="7869237" cy="73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 smtClean="0">
                <a:solidFill>
                  <a:srgbClr val="26C226"/>
                </a:solidFill>
                <a:ea typeface="+mj-ea"/>
                <a:cs typeface="+mj-cs"/>
              </a:rPr>
              <a:t>A few </a:t>
            </a:r>
            <a:r>
              <a:rPr lang="en-US" sz="2000" b="1" kern="0" dirty="0" smtClean="0">
                <a:solidFill>
                  <a:srgbClr val="26C226"/>
                </a:solidFill>
                <a:ea typeface="+mj-ea"/>
                <a:cs typeface="+mj-cs"/>
              </a:rPr>
              <a:t>recent experimental works dealt with mixing </a:t>
            </a:r>
            <a:r>
              <a:rPr lang="en-US" sz="2000" b="1" kern="0" dirty="0" smtClean="0">
                <a:solidFill>
                  <a:srgbClr val="26C226"/>
                </a:solidFill>
                <a:ea typeface="+mj-ea"/>
                <a:cs typeface="+mj-cs"/>
              </a:rPr>
              <a:t>state of aerosol particles in urban environment</a:t>
            </a:r>
            <a:endParaRPr lang="en-US" sz="2000" b="1" kern="0" dirty="0">
              <a:solidFill>
                <a:srgbClr val="26C226"/>
              </a:solidFill>
              <a:ea typeface="+mj-ea"/>
              <a:cs typeface="+mj-cs"/>
            </a:endParaRPr>
          </a:p>
          <a:p>
            <a:pPr>
              <a:defRPr/>
            </a:pPr>
            <a:endParaRPr lang="en-US" sz="2000" b="1" kern="0" dirty="0">
              <a:solidFill>
                <a:srgbClr val="26C226"/>
              </a:solidFill>
              <a:ea typeface="+mj-ea"/>
              <a:cs typeface="+mj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06413" y="1525461"/>
            <a:ext cx="8012112" cy="71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 smtClean="0">
                <a:solidFill>
                  <a:srgbClr val="26C226"/>
                </a:solidFill>
              </a:rPr>
              <a:t>Under the external mixing assumption, particles in a given size section may have different chemical compositions</a:t>
            </a:r>
            <a:endParaRPr lang="fr-FR" sz="2000" b="1" kern="0" dirty="0">
              <a:solidFill>
                <a:srgbClr val="26C226"/>
              </a:solidFill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30797" y="3086037"/>
            <a:ext cx="8012112" cy="66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 smtClean="0">
                <a:solidFill>
                  <a:srgbClr val="26C226"/>
                </a:solidFill>
                <a:ea typeface="+mj-ea"/>
                <a:cs typeface="+mj-cs"/>
              </a:rPr>
              <a:t>The mixing state assumption may strongly influence aerosol chemistry and hygroscopic characteristics (secondary organic aerosols, wet diameter, CCN)</a:t>
            </a:r>
            <a:endParaRPr lang="fr-FR" sz="2000" b="1" kern="0" dirty="0">
              <a:solidFill>
                <a:srgbClr val="26C226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1" grpId="0"/>
      <p:bldP spid="15" grpId="0"/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333500" y="4232275"/>
            <a:ext cx="0" cy="209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endParaRPr lang="fr-FR" sz="16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795" name="Connecteur droit 59"/>
          <p:cNvCxnSpPr>
            <a:cxnSpLocks noChangeShapeType="1"/>
          </p:cNvCxnSpPr>
          <p:nvPr/>
        </p:nvCxnSpPr>
        <p:spPr bwMode="auto">
          <a:xfrm>
            <a:off x="4365625" y="1792288"/>
            <a:ext cx="193675" cy="350837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3796" name="Rectangle 83"/>
          <p:cNvSpPr>
            <a:spLocks noChangeArrowheads="1"/>
          </p:cNvSpPr>
          <p:nvPr/>
        </p:nvSpPr>
        <p:spPr bwMode="auto">
          <a:xfrm>
            <a:off x="6008688" y="184150"/>
            <a:ext cx="909637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33261" y="146304"/>
            <a:ext cx="8418131" cy="621792"/>
          </a:xfrm>
        </p:spPr>
        <p:txBody>
          <a:bodyPr/>
          <a:lstStyle/>
          <a:p>
            <a:pPr algn="ctr" eaLnBrk="1" hangingPunct="1"/>
            <a:r>
              <a:rPr lang="en-US" sz="2000" b="1" dirty="0" smtClean="0">
                <a:solidFill>
                  <a:srgbClr val="002060"/>
                </a:solidFill>
              </a:rPr>
              <a:t>MEGAPOLI 2010 WINTER CAMPAIGN IN PARIS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(aerosol time-of-flight mass spectrometer analyses)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endParaRPr lang="fr-FR" sz="1800" b="1" i="1" dirty="0" smtClean="0">
              <a:solidFill>
                <a:srgbClr val="00206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6032" y="1584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552" y="1089502"/>
            <a:ext cx="7351776" cy="513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81771" y="6254433"/>
            <a:ext cx="5065077" cy="3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400" b="1" kern="0" dirty="0" smtClean="0">
                <a:solidFill>
                  <a:srgbClr val="0070C0"/>
                </a:solidFill>
                <a:ea typeface="+mj-ea"/>
                <a:cs typeface="+mj-cs"/>
              </a:rPr>
              <a:t>R.M. Healy et al., Atmos. Chem. Phys., 12, 1681-1700, 2012</a:t>
            </a:r>
            <a:endParaRPr lang="en-US" sz="1400" b="1" kern="0" dirty="0">
              <a:solidFill>
                <a:srgbClr val="0070C0"/>
              </a:solidFill>
              <a:ea typeface="+mj-ea"/>
              <a:cs typeface="+mj-cs"/>
            </a:endParaRPr>
          </a:p>
          <a:p>
            <a:pPr>
              <a:defRPr/>
            </a:pPr>
            <a:endParaRPr lang="en-US" sz="2000" b="1" kern="0" dirty="0">
              <a:solidFill>
                <a:srgbClr val="00B05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c37da6d8cf793ca9671c82538b8359ac8b2ec"/>
</p:tagLst>
</file>

<file path=ppt/theme/theme1.xml><?xml version="1.0" encoding="utf-8"?>
<a:theme xmlns:a="http://schemas.openxmlformats.org/drawingml/2006/main" name="SOMMAIRE">
  <a:themeElements>
    <a:clrScheme name="INTERBRAND-EDF">
      <a:dk1>
        <a:srgbClr val="000000"/>
      </a:dk1>
      <a:lt1>
        <a:srgbClr val="FFFFFF"/>
      </a:lt1>
      <a:dk2>
        <a:srgbClr val="E75113"/>
      </a:dk2>
      <a:lt2>
        <a:srgbClr val="87888A"/>
      </a:lt2>
      <a:accent1>
        <a:srgbClr val="023971"/>
      </a:accent1>
      <a:accent2>
        <a:srgbClr val="006AB3"/>
      </a:accent2>
      <a:accent3>
        <a:srgbClr val="49A93E"/>
      </a:accent3>
      <a:accent4>
        <a:srgbClr val="B0C700"/>
      </a:accent4>
      <a:accent5>
        <a:srgbClr val="F39D00"/>
      </a:accent5>
      <a:accent6>
        <a:srgbClr val="E75113"/>
      </a:accent6>
      <a:hlink>
        <a:srgbClr val="006AB3"/>
      </a:hlink>
      <a:folHlink>
        <a:srgbClr val="023971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UVERTURE">
  <a:themeElements>
    <a:clrScheme name="INTERBRAND-EDF">
      <a:dk1>
        <a:srgbClr val="000000"/>
      </a:dk1>
      <a:lt1>
        <a:srgbClr val="FFFFFF"/>
      </a:lt1>
      <a:dk2>
        <a:srgbClr val="E75113"/>
      </a:dk2>
      <a:lt2>
        <a:srgbClr val="87888A"/>
      </a:lt2>
      <a:accent1>
        <a:srgbClr val="023971"/>
      </a:accent1>
      <a:accent2>
        <a:srgbClr val="006AB3"/>
      </a:accent2>
      <a:accent3>
        <a:srgbClr val="49A93E"/>
      </a:accent3>
      <a:accent4>
        <a:srgbClr val="B0C700"/>
      </a:accent4>
      <a:accent5>
        <a:srgbClr val="F39D00"/>
      </a:accent5>
      <a:accent6>
        <a:srgbClr val="E75113"/>
      </a:accent6>
      <a:hlink>
        <a:srgbClr val="006AB3"/>
      </a:hlink>
      <a:folHlink>
        <a:srgbClr val="023971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XTE">
  <a:themeElements>
    <a:clrScheme name="INTERBRAND-EDF">
      <a:dk1>
        <a:srgbClr val="000000"/>
      </a:dk1>
      <a:lt1>
        <a:srgbClr val="FFFFFF"/>
      </a:lt1>
      <a:dk2>
        <a:srgbClr val="E75113"/>
      </a:dk2>
      <a:lt2>
        <a:srgbClr val="87888A"/>
      </a:lt2>
      <a:accent1>
        <a:srgbClr val="023971"/>
      </a:accent1>
      <a:accent2>
        <a:srgbClr val="006AB3"/>
      </a:accent2>
      <a:accent3>
        <a:srgbClr val="49A93E"/>
      </a:accent3>
      <a:accent4>
        <a:srgbClr val="B0C700"/>
      </a:accent4>
      <a:accent5>
        <a:srgbClr val="F39D00"/>
      </a:accent5>
      <a:accent6>
        <a:srgbClr val="E75113"/>
      </a:accent6>
      <a:hlink>
        <a:srgbClr val="006AB3"/>
      </a:hlink>
      <a:folHlink>
        <a:srgbClr val="023971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RCI">
  <a:themeElements>
    <a:clrScheme name="INTERBRAND-EDF">
      <a:dk1>
        <a:srgbClr val="000000"/>
      </a:dk1>
      <a:lt1>
        <a:srgbClr val="FFFFFF"/>
      </a:lt1>
      <a:dk2>
        <a:srgbClr val="E75113"/>
      </a:dk2>
      <a:lt2>
        <a:srgbClr val="87888A"/>
      </a:lt2>
      <a:accent1>
        <a:srgbClr val="023971"/>
      </a:accent1>
      <a:accent2>
        <a:srgbClr val="006AB3"/>
      </a:accent2>
      <a:accent3>
        <a:srgbClr val="49A93E"/>
      </a:accent3>
      <a:accent4>
        <a:srgbClr val="B0C700"/>
      </a:accent4>
      <a:accent5>
        <a:srgbClr val="F39D00"/>
      </a:accent5>
      <a:accent6>
        <a:srgbClr val="E75113"/>
      </a:accent6>
      <a:hlink>
        <a:srgbClr val="006AB3"/>
      </a:hlink>
      <a:folHlink>
        <a:srgbClr val="0239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ception personnalisée">
  <a:themeElements>
    <a:clrScheme name="Palette 2012">
      <a:dk1>
        <a:srgbClr val="7F7F7F"/>
      </a:dk1>
      <a:lt1>
        <a:srgbClr val="FFFFFF"/>
      </a:lt1>
      <a:dk2>
        <a:srgbClr val="474747"/>
      </a:dk2>
      <a:lt2>
        <a:srgbClr val="FFFFFF"/>
      </a:lt2>
      <a:accent1>
        <a:srgbClr val="FE5815"/>
      </a:accent1>
      <a:accent2>
        <a:srgbClr val="FFA02F"/>
      </a:accent2>
      <a:accent3>
        <a:srgbClr val="C4D600"/>
      </a:accent3>
      <a:accent4>
        <a:srgbClr val="509E2F"/>
      </a:accent4>
      <a:accent5>
        <a:srgbClr val="005BBB"/>
      </a:accent5>
      <a:accent6>
        <a:srgbClr val="001A70"/>
      </a:accent6>
      <a:hlink>
        <a:srgbClr val="005BBB"/>
      </a:hlink>
      <a:folHlink>
        <a:srgbClr val="001A70"/>
      </a:folHlink>
    </a:clrScheme>
    <a:fontScheme name="1_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TEXTE">
  <a:themeElements>
    <a:clrScheme name="Palette 2012">
      <a:dk1>
        <a:srgbClr val="7F7F7F"/>
      </a:dk1>
      <a:lt1>
        <a:srgbClr val="FFFFFF"/>
      </a:lt1>
      <a:dk2>
        <a:srgbClr val="474747"/>
      </a:dk2>
      <a:lt2>
        <a:srgbClr val="FFFFFF"/>
      </a:lt2>
      <a:accent1>
        <a:srgbClr val="FE5815"/>
      </a:accent1>
      <a:accent2>
        <a:srgbClr val="FFA02F"/>
      </a:accent2>
      <a:accent3>
        <a:srgbClr val="C4D600"/>
      </a:accent3>
      <a:accent4>
        <a:srgbClr val="509E2F"/>
      </a:accent4>
      <a:accent5>
        <a:srgbClr val="005BBB"/>
      </a:accent5>
      <a:accent6>
        <a:srgbClr val="001A70"/>
      </a:accent6>
      <a:hlink>
        <a:srgbClr val="005BBB"/>
      </a:hlink>
      <a:folHlink>
        <a:srgbClr val="001A70"/>
      </a:folHlink>
    </a:clrScheme>
    <a:fontScheme name="3_TEX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onception personnalisée">
  <a:themeElements>
    <a:clrScheme name="Palette 2012">
      <a:dk1>
        <a:srgbClr val="7F7F7F"/>
      </a:dk1>
      <a:lt1>
        <a:srgbClr val="FFFFFF"/>
      </a:lt1>
      <a:dk2>
        <a:srgbClr val="474747"/>
      </a:dk2>
      <a:lt2>
        <a:srgbClr val="FFFFFF"/>
      </a:lt2>
      <a:accent1>
        <a:srgbClr val="FE5815"/>
      </a:accent1>
      <a:accent2>
        <a:srgbClr val="FFA02F"/>
      </a:accent2>
      <a:accent3>
        <a:srgbClr val="C4D600"/>
      </a:accent3>
      <a:accent4>
        <a:srgbClr val="509E2F"/>
      </a:accent4>
      <a:accent5>
        <a:srgbClr val="005BBB"/>
      </a:accent5>
      <a:accent6>
        <a:srgbClr val="001A70"/>
      </a:accent6>
      <a:hlink>
        <a:srgbClr val="005BBB"/>
      </a:hlink>
      <a:folHlink>
        <a:srgbClr val="001A7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TEXTE">
  <a:themeElements>
    <a:clrScheme name="Palette 2012">
      <a:dk1>
        <a:srgbClr val="7F7F7F"/>
      </a:dk1>
      <a:lt1>
        <a:srgbClr val="FFFFFF"/>
      </a:lt1>
      <a:dk2>
        <a:srgbClr val="474747"/>
      </a:dk2>
      <a:lt2>
        <a:srgbClr val="FFFFFF"/>
      </a:lt2>
      <a:accent1>
        <a:srgbClr val="FE5815"/>
      </a:accent1>
      <a:accent2>
        <a:srgbClr val="FFA02F"/>
      </a:accent2>
      <a:accent3>
        <a:srgbClr val="C4D600"/>
      </a:accent3>
      <a:accent4>
        <a:srgbClr val="509E2F"/>
      </a:accent4>
      <a:accent5>
        <a:srgbClr val="005BBB"/>
      </a:accent5>
      <a:accent6>
        <a:srgbClr val="001A70"/>
      </a:accent6>
      <a:hlink>
        <a:srgbClr val="005BBB"/>
      </a:hlink>
      <a:folHlink>
        <a:srgbClr val="001A70"/>
      </a:folHlink>
    </a:clrScheme>
    <a:fontScheme name="3_TEX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12760</TotalTime>
  <Words>829</Words>
  <Application>Microsoft Office PowerPoint</Application>
  <PresentationFormat>Affichage à l'écran (4:3)</PresentationFormat>
  <Paragraphs>51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SOMMAIRE</vt:lpstr>
      <vt:lpstr>OUVERTURE</vt:lpstr>
      <vt:lpstr>TEXTE</vt:lpstr>
      <vt:lpstr>MERCI</vt:lpstr>
      <vt:lpstr>1_Conception personnalisée</vt:lpstr>
      <vt:lpstr>3_TEXTE</vt:lpstr>
      <vt:lpstr>Conception personnalisée</vt:lpstr>
      <vt:lpstr>4_TEXTE</vt:lpstr>
      <vt:lpstr>Black carbon in the atmosphere </vt:lpstr>
      <vt:lpstr>BLACK CARBON EMISSIONS FROM   COAL-FIRED POWER PLANTS</vt:lpstr>
      <vt:lpstr>EMISSION INVENTORIES IN THE EU</vt:lpstr>
      <vt:lpstr>PM2.5 source profiles for black and organic carbon emission inventories (Judith C. Chow et al., Atmospheric Environment., 2011)</vt:lpstr>
      <vt:lpstr>2012 Emission Inventories for PM2.5 in the EU-28 (2014 EEA Report – EEA sectors)</vt:lpstr>
      <vt:lpstr>Black carbon in ambient air</vt:lpstr>
      <vt:lpstr>Mixing state of BC </vt:lpstr>
      <vt:lpstr>Aerosol mixing state</vt:lpstr>
      <vt:lpstr>MEGAPOLI 2010 WINTER CAMPAIGN IN PARIS (aerosol time-of-flight mass spectrometer analyses) </vt:lpstr>
      <vt:lpstr>CENTRAL COPENHAGEN – WINTER TIME (transmission electron microscope) </vt:lpstr>
      <vt:lpstr>CENTRAL COPENHAGEN – WINTER TIME (diffential mobility analyzer-aerosol particle mass analyzer) </vt:lpstr>
      <vt:lpstr>Externally mixed particles in CTM</vt:lpstr>
      <vt:lpstr>Comparison internal/external mixing with SCRAM model (12h simulations starting just before the morning traffic peak) </vt:lpstr>
      <vt:lpstr>Diapositive 14</vt:lpstr>
    </vt:vector>
  </TitlesOfParts>
  <Company>Planet7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Planet7-PC</dc:creator>
  <cp:lastModifiedBy>F89718</cp:lastModifiedBy>
  <cp:revision>1177</cp:revision>
  <dcterms:created xsi:type="dcterms:W3CDTF">2013-08-27T08:25:59Z</dcterms:created>
  <dcterms:modified xsi:type="dcterms:W3CDTF">2015-04-17T10:33:22Z</dcterms:modified>
</cp:coreProperties>
</file>