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5" r:id="rId3"/>
    <p:sldId id="298" r:id="rId4"/>
    <p:sldId id="299" r:id="rId5"/>
    <p:sldId id="303" r:id="rId6"/>
    <p:sldId id="300" r:id="rId7"/>
    <p:sldId id="305" r:id="rId8"/>
    <p:sldId id="304" r:id="rId9"/>
    <p:sldId id="306" r:id="rId10"/>
    <p:sldId id="307" r:id="rId11"/>
    <p:sldId id="29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0096C8"/>
    <a:srgbClr val="99FF66"/>
    <a:srgbClr val="CCFFFF"/>
    <a:srgbClr val="0000FF"/>
    <a:srgbClr val="E3ECF9"/>
    <a:srgbClr val="0066FF"/>
    <a:srgbClr val="3399FF"/>
    <a:srgbClr val="F5F8FF"/>
    <a:srgbClr val="F5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2" autoAdjust="0"/>
    <p:restoredTop sz="94660"/>
  </p:normalViewPr>
  <p:slideViewPr>
    <p:cSldViewPr>
      <p:cViewPr varScale="1">
        <p:scale>
          <a:sx n="72" d="100"/>
          <a:sy n="72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E3FE7-7AEE-4AA3-97C7-07257B79D264}" type="datetimeFigureOut">
              <a:rPr lang="en-GB" smtClean="0"/>
              <a:pPr/>
              <a:t>11/05/2015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8BD8B-477C-452D-A11F-19CABC0195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55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D8E014-6F39-4AAF-8D3A-09D81BF25239}" type="datetimeFigureOut">
              <a:rPr lang="en-US"/>
              <a:pPr>
                <a:defRPr/>
              </a:pPr>
              <a:t>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63B886-F441-4C49-9D3F-124641588C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658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4AB66-33BC-43DB-AE19-FDB584F1E8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87522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75B68-9D36-4A1E-A239-E617C059718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3351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4AB66-33BC-43DB-AE19-FDB584F1E8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19367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4AB66-33BC-43DB-AE19-FDB584F1E8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09859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4AB66-33BC-43DB-AE19-FDB584F1E8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53876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4AB66-33BC-43DB-AE19-FDB584F1E8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96256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4AB66-33BC-43DB-AE19-FDB584F1E8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88194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4AB66-33BC-43DB-AE19-FDB584F1E8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0957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4AB66-33BC-43DB-AE19-FDB584F1E8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54504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D4AB66-33BC-43DB-AE19-FDB584F1E87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2827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rgbClr val="0096C8"/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GB" b="1" dirty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 lvl="0" eaLnBrk="1" hangingPunct="1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7200800" cy="118109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8" name="Picture 7" descr="Aether 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56176" y="5949280"/>
            <a:ext cx="2915816" cy="8374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prstGeom prst="rect">
            <a:avLst/>
          </a:prstGeo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GB" sz="4400" b="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+mj-ea"/>
                <a:cs typeface="+mj-cs"/>
              </a:defRPr>
            </a:lvl1pPr>
          </a:lstStyle>
          <a:p>
            <a:pPr lvl="0" algn="ctr" rtl="0" eaLnBrk="1" fontAlgn="base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9" y="1268761"/>
            <a:ext cx="7972452" cy="485740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 descr="aether_logo_mediu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95429" y="6145806"/>
            <a:ext cx="2341067" cy="667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prstGeom prst="rect">
            <a:avLst/>
          </a:prstGeo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GB" sz="4400" b="0" kern="1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+mj-ea"/>
                <a:cs typeface="+mj-cs"/>
              </a:defRPr>
            </a:lvl1pPr>
          </a:lstStyle>
          <a:p>
            <a:pPr lvl="0" algn="ctr" rtl="0" eaLnBrk="1" fontAlgn="base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4038600" cy="48574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4038600" cy="48574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8" name="Picture 7" descr="aether_logo_mediu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95429" y="6145806"/>
            <a:ext cx="2341067" cy="667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ther_logo_mediu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95429" y="6145806"/>
            <a:ext cx="2341067" cy="66757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prstGeom prst="rect">
            <a:avLst/>
          </a:prstGeo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GB" sz="4400" b="0" kern="1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+mj-ea"/>
                <a:cs typeface="+mj-cs"/>
              </a:defRPr>
            </a:lvl1pPr>
          </a:lstStyle>
          <a:p>
            <a:pPr lvl="0" algn="ctr" rtl="0" eaLnBrk="1" fontAlgn="base" hangingPunct="1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68761"/>
            <a:ext cx="8229600" cy="485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62" r:id="rId3"/>
    <p:sldLayoutId id="214748396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ether-uk.com/" TargetMode="External"/><Relationship Id="rId4" Type="http://schemas.openxmlformats.org/officeDocument/2006/relationships/hyperlink" Target="mailto:enquiries@aether-uk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564904"/>
            <a:ext cx="9108504" cy="1584176"/>
          </a:xfrm>
        </p:spPr>
        <p:txBody>
          <a:bodyPr/>
          <a:lstStyle/>
          <a:p>
            <a:pPr algn="ctr"/>
            <a:r>
              <a:rPr lang="en-GB" dirty="0" smtClean="0"/>
              <a:t>Assessment of the CLRTAP Stage 1,2 &amp; 3 Reviews</a:t>
            </a:r>
            <a:br>
              <a:rPr lang="en-GB" dirty="0" smtClean="0"/>
            </a:br>
            <a:r>
              <a:rPr lang="en-GB" dirty="0" smtClean="0"/>
              <a:t>	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568952" cy="1181096"/>
          </a:xfrm>
        </p:spPr>
        <p:txBody>
          <a:bodyPr/>
          <a:lstStyle/>
          <a:p>
            <a:endParaRPr lang="en-GB" sz="1800" b="1" dirty="0"/>
          </a:p>
          <a:p>
            <a:r>
              <a:rPr lang="en-GB" sz="2400" b="1" dirty="0" smtClean="0"/>
              <a:t>Dr Chris Dore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11/05/2015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936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/>
              <a:t>4</a:t>
            </a:r>
            <a:r>
              <a:rPr lang="en-GB" dirty="0" smtClean="0"/>
              <a:t>. Findings – Stage 3    4/4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071563"/>
            <a:ext cx="8856984" cy="55721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b="1" dirty="0" smtClean="0">
                <a:latin typeface="Arial" charset="0"/>
              </a:rPr>
              <a:t>Systems &amp; Expert Reviewers</a:t>
            </a:r>
          </a:p>
          <a:p>
            <a:r>
              <a:rPr lang="en-GB" sz="2800" dirty="0"/>
              <a:t>Tools for reviewers are generally </a:t>
            </a:r>
            <a:r>
              <a:rPr lang="en-GB" sz="2800" dirty="0" smtClean="0"/>
              <a:t>considered OK</a:t>
            </a:r>
            <a:endParaRPr lang="en-GB" sz="2800" dirty="0"/>
          </a:p>
          <a:p>
            <a:r>
              <a:rPr lang="en-GB" sz="2800" dirty="0"/>
              <a:t>Budget for translating IIRs?</a:t>
            </a:r>
          </a:p>
          <a:p>
            <a:r>
              <a:rPr lang="en-GB" sz="2800" dirty="0" smtClean="0"/>
              <a:t>Scope out investment needed for online exams for expert reviewers.</a:t>
            </a:r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b="1" dirty="0" smtClean="0"/>
              <a:t>Of course all improvements will depend on resources…</a:t>
            </a:r>
          </a:p>
          <a:p>
            <a:r>
              <a:rPr lang="en-GB" sz="2800" b="1" dirty="0" smtClean="0"/>
              <a:t>i.e. Parties/EB considering this work important enough to fund.</a:t>
            </a:r>
          </a:p>
          <a:p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06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079324"/>
            <a:ext cx="4337093" cy="580668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Questions and Discussion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5721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b="1" dirty="0" smtClean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b="1" dirty="0" smtClean="0">
                <a:latin typeface="Arial" charset="0"/>
              </a:rPr>
              <a:t>Scope</a:t>
            </a:r>
            <a:endParaRPr lang="en-GB" b="1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b="1" dirty="0">
                <a:latin typeface="Arial" charset="0"/>
              </a:rPr>
              <a:t>Roles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b="1" dirty="0">
                <a:latin typeface="Arial" charset="0"/>
              </a:rPr>
              <a:t>Funding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b="1" dirty="0">
                <a:latin typeface="Arial" charset="0"/>
              </a:rPr>
              <a:t>Frequency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b="1" dirty="0">
                <a:latin typeface="Arial" charset="0"/>
              </a:rPr>
              <a:t>Systems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en-GB" b="1" dirty="0">
                <a:latin typeface="Arial" charset="0"/>
              </a:rPr>
              <a:t>Reviewers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sz="3600" b="1" dirty="0" smtClean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sz="36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eaLnBrk="1" hangingPunct="1">
              <a:buNone/>
            </a:pPr>
            <a:r>
              <a:rPr lang="en-GB" sz="2000" dirty="0">
                <a:hlinkClick r:id="rId4"/>
              </a:rPr>
              <a:t>enquiries@aether-uk.com</a:t>
            </a:r>
            <a:r>
              <a:rPr lang="en-GB" sz="2000" dirty="0"/>
              <a:t> </a:t>
            </a:r>
          </a:p>
          <a:p>
            <a:pPr eaLnBrk="1" hangingPunct="1">
              <a:buNone/>
            </a:pPr>
            <a:r>
              <a:rPr lang="en-GB" sz="2000" dirty="0"/>
              <a:t>+44(0)1865 261466</a:t>
            </a:r>
          </a:p>
          <a:p>
            <a:pPr eaLnBrk="1" hangingPunct="1">
              <a:buNone/>
            </a:pPr>
            <a:r>
              <a:rPr lang="en-GB" sz="2000" dirty="0">
                <a:hlinkClick r:id="rId5"/>
              </a:rPr>
              <a:t>www.aether-uk.com</a:t>
            </a:r>
            <a:r>
              <a:rPr lang="en-GB" sz="2000" dirty="0"/>
              <a:t>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GB" sz="3600" b="1" dirty="0" smtClean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4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9252520" cy="5572125"/>
          </a:xfrm>
        </p:spPr>
        <p:txBody>
          <a:bodyPr/>
          <a:lstStyle/>
          <a:p>
            <a:pPr eaLnBrk="1" hangingPunct="1">
              <a:defRPr/>
            </a:pPr>
            <a:endParaRPr lang="en-GB" sz="100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GB" sz="1600" dirty="0" smtClean="0">
              <a:latin typeface="Arial" charset="0"/>
            </a:endParaRPr>
          </a:p>
          <a:p>
            <a:pPr marL="982663" indent="-447675" eaLnBrk="1" hangingPunct="1">
              <a:buFont typeface="+mj-lt"/>
              <a:buAutoNum type="arabicPeriod"/>
              <a:defRPr/>
            </a:pPr>
            <a:r>
              <a:rPr lang="en-GB" sz="2800" b="1" dirty="0" smtClean="0">
                <a:latin typeface="Arial" charset="0"/>
              </a:rPr>
              <a:t>Approach</a:t>
            </a:r>
          </a:p>
          <a:p>
            <a:pPr marL="982663" indent="-447675" eaLnBrk="1" hangingPunct="1">
              <a:buFont typeface="+mj-lt"/>
              <a:buAutoNum type="arabicPeriod"/>
              <a:defRPr/>
            </a:pPr>
            <a:r>
              <a:rPr lang="en-GB" sz="2800" b="1" dirty="0" smtClean="0">
                <a:latin typeface="Arial" charset="0"/>
              </a:rPr>
              <a:t>Data Collection</a:t>
            </a:r>
          </a:p>
          <a:p>
            <a:pPr marL="982663" indent="-447675" eaLnBrk="1" hangingPunct="1">
              <a:buFont typeface="+mj-lt"/>
              <a:buAutoNum type="arabicPeriod"/>
              <a:defRPr/>
            </a:pPr>
            <a:r>
              <a:rPr lang="en-GB" sz="2800" b="1" dirty="0" smtClean="0">
                <a:latin typeface="Arial" charset="0"/>
              </a:rPr>
              <a:t>Findings – Stages 1, 2</a:t>
            </a:r>
          </a:p>
          <a:p>
            <a:pPr marL="982663" indent="-447675" eaLnBrk="1" hangingPunct="1">
              <a:buFont typeface="+mj-lt"/>
              <a:buAutoNum type="arabicPeriod"/>
              <a:defRPr/>
            </a:pPr>
            <a:r>
              <a:rPr lang="en-GB" sz="2800" b="1" dirty="0" smtClean="0">
                <a:latin typeface="Arial" charset="0"/>
              </a:rPr>
              <a:t>Findings </a:t>
            </a:r>
            <a:r>
              <a:rPr lang="en-GB" sz="2800" b="1" dirty="0">
                <a:latin typeface="Arial" charset="0"/>
              </a:rPr>
              <a:t>– </a:t>
            </a:r>
            <a:r>
              <a:rPr lang="en-GB" sz="2800" b="1" dirty="0" smtClean="0">
                <a:latin typeface="Arial" charset="0"/>
              </a:rPr>
              <a:t>Stage 3</a:t>
            </a:r>
          </a:p>
          <a:p>
            <a:pPr marL="534988" indent="0" eaLnBrk="1" hangingPunct="1">
              <a:buNone/>
              <a:defRPr/>
            </a:pPr>
            <a:r>
              <a:rPr lang="en-GB" sz="2800" b="1" dirty="0" smtClean="0">
                <a:latin typeface="Arial" charset="0"/>
              </a:rPr>
              <a:t>… Discussion</a:t>
            </a:r>
          </a:p>
          <a:p>
            <a:pPr marL="0" indent="0" eaLnBrk="1" hangingPunct="1">
              <a:buNone/>
              <a:defRPr/>
            </a:pPr>
            <a:endParaRPr lang="en-GB" sz="24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sz="2800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sz="2400" dirty="0" smtClean="0">
                <a:latin typeface="Arial" charset="0"/>
              </a:rPr>
              <a:t>Acknowledgement: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GB" sz="2400" dirty="0" smtClean="0">
                <a:latin typeface="Arial" charset="0"/>
              </a:rPr>
              <a:t>Our thanks to the EEA for funding this work under the ETC/ACM.</a:t>
            </a:r>
          </a:p>
        </p:txBody>
      </p:sp>
    </p:spTree>
    <p:extLst>
      <p:ext uri="{BB962C8B-B14F-4D97-AF65-F5344CB8AC3E}">
        <p14:creationId xmlns:p14="http://schemas.microsoft.com/office/powerpoint/2010/main" val="32993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1. Approach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071563"/>
            <a:ext cx="8856984" cy="55721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b="1" dirty="0" smtClean="0">
                <a:latin typeface="Arial" charset="0"/>
              </a:rPr>
              <a:t>Tasks: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/>
              <a:t>Identify the current stakeholders and </a:t>
            </a:r>
            <a:r>
              <a:rPr lang="en-GB" sz="2800" dirty="0" smtClean="0"/>
              <a:t>consultees</a:t>
            </a:r>
            <a:endParaRPr lang="en-GB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smtClean="0"/>
              <a:t>Consultation on stakeholder needs, and whether these are being met</a:t>
            </a:r>
            <a:endParaRPr lang="en-GB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smtClean="0"/>
              <a:t>Stakeholder </a:t>
            </a:r>
            <a:r>
              <a:rPr lang="en-GB" sz="2800" dirty="0"/>
              <a:t>views </a:t>
            </a:r>
            <a:r>
              <a:rPr lang="en-GB" sz="2800" dirty="0" smtClean="0"/>
              <a:t>on other aspects</a:t>
            </a:r>
            <a:endParaRPr lang="en-GB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smtClean="0"/>
              <a:t>Detailed </a:t>
            </a:r>
            <a:r>
              <a:rPr lang="en-GB" sz="2800" dirty="0"/>
              <a:t>expert assessment </a:t>
            </a:r>
            <a:r>
              <a:rPr lang="en-GB" sz="2800" dirty="0" smtClean="0"/>
              <a:t>of Stage </a:t>
            </a:r>
            <a:r>
              <a:rPr lang="en-GB" sz="2800" dirty="0"/>
              <a:t>1 and </a:t>
            </a:r>
            <a:r>
              <a:rPr lang="en-GB" sz="2800" dirty="0" smtClean="0"/>
              <a:t>2</a:t>
            </a:r>
            <a:endParaRPr lang="en-GB" sz="28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smtClean="0"/>
              <a:t>Detailed </a:t>
            </a:r>
            <a:r>
              <a:rPr lang="en-GB" sz="2800" dirty="0"/>
              <a:t>assessment of </a:t>
            </a:r>
            <a:r>
              <a:rPr lang="en-GB" sz="2800" dirty="0" smtClean="0"/>
              <a:t>Stage 3</a:t>
            </a:r>
            <a:endParaRPr lang="en-GB" sz="2800" dirty="0"/>
          </a:p>
          <a:p>
            <a:pPr eaLnBrk="1" hangingPunct="1">
              <a:buFont typeface="Arial" charset="0"/>
              <a:buNone/>
              <a:defRPr/>
            </a:pPr>
            <a:endParaRPr lang="en-GB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2. Data Collection    1/2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071563"/>
            <a:ext cx="8856984" cy="55721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b="1" dirty="0" smtClean="0">
                <a:latin typeface="Arial" charset="0"/>
              </a:rPr>
              <a:t>High-level Consultation</a:t>
            </a:r>
          </a:p>
          <a:p>
            <a:r>
              <a:rPr lang="en-GB" sz="2800" dirty="0" smtClean="0"/>
              <a:t>EMEP </a:t>
            </a:r>
            <a:r>
              <a:rPr lang="en-GB" sz="2800" dirty="0"/>
              <a:t>Steering </a:t>
            </a:r>
            <a:r>
              <a:rPr lang="en-GB" sz="2800" dirty="0" smtClean="0"/>
              <a:t>Body </a:t>
            </a:r>
            <a:r>
              <a:rPr lang="en-GB" sz="2800" dirty="0"/>
              <a:t>and technical </a:t>
            </a:r>
            <a:r>
              <a:rPr lang="en-GB" sz="2800" dirty="0" smtClean="0"/>
              <a:t>groups</a:t>
            </a:r>
            <a:endParaRPr lang="en-GB" sz="2800" dirty="0"/>
          </a:p>
          <a:p>
            <a:pPr lvl="0"/>
            <a:r>
              <a:rPr lang="en-GB" sz="2800" dirty="0" smtClean="0"/>
              <a:t>CLRTAP Implementation Committee</a:t>
            </a:r>
            <a:endParaRPr lang="en-GB" sz="2800" dirty="0"/>
          </a:p>
          <a:p>
            <a:pPr lvl="0"/>
            <a:r>
              <a:rPr lang="en-GB" sz="2800" dirty="0"/>
              <a:t>The European </a:t>
            </a:r>
            <a:r>
              <a:rPr lang="en-GB" sz="2800" dirty="0" smtClean="0"/>
              <a:t>Commission</a:t>
            </a:r>
            <a:endParaRPr lang="en-GB" sz="2800" dirty="0"/>
          </a:p>
          <a:p>
            <a:pPr lvl="0"/>
            <a:r>
              <a:rPr lang="en-GB" sz="2800" dirty="0"/>
              <a:t>The European Environment </a:t>
            </a:r>
            <a:r>
              <a:rPr lang="en-GB" sz="2800" dirty="0" smtClean="0"/>
              <a:t>Agency</a:t>
            </a:r>
            <a:endParaRPr lang="en-GB" sz="2800" dirty="0" smtClean="0">
              <a:latin typeface="Arial" charset="0"/>
            </a:endParaRPr>
          </a:p>
          <a:p>
            <a:pPr marL="715963" indent="-354013" eaLnBrk="1" hangingPunct="1">
              <a:defRPr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en-GB" sz="2800" b="1" dirty="0" smtClean="0">
                <a:latin typeface="Arial" charset="0"/>
              </a:rPr>
              <a:t>Technical/Detailed Consultation</a:t>
            </a:r>
          </a:p>
          <a:p>
            <a:pPr eaLnBrk="1" hangingPunct="1">
              <a:defRPr/>
            </a:pPr>
            <a:r>
              <a:rPr lang="en-GB" sz="2800" dirty="0" smtClean="0">
                <a:latin typeface="Arial" charset="0"/>
              </a:rPr>
              <a:t>CEIP</a:t>
            </a:r>
            <a:endParaRPr lang="en-GB" sz="2800" dirty="0">
              <a:latin typeface="Arial" charset="0"/>
            </a:endParaRPr>
          </a:p>
          <a:p>
            <a:pPr eaLnBrk="1" hangingPunct="1">
              <a:defRPr/>
            </a:pPr>
            <a:r>
              <a:rPr lang="en-GB" sz="2800" dirty="0" smtClean="0">
                <a:latin typeface="Arial" charset="0"/>
              </a:rPr>
              <a:t>Representatives from national emission inventory teams, and expert reviewers.</a:t>
            </a:r>
            <a:endParaRPr lang="en-GB" sz="2800" dirty="0">
              <a:latin typeface="Arial" charset="0"/>
            </a:endParaRPr>
          </a:p>
          <a:p>
            <a:pPr marL="715963" indent="-354013" eaLnBrk="1" hangingPunct="1">
              <a:defRPr/>
            </a:pPr>
            <a:endParaRPr lang="en-GB" sz="28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5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2. Data Collection    2/2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071563"/>
            <a:ext cx="8856984" cy="55721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b="1" dirty="0" smtClean="0">
                <a:latin typeface="Arial" charset="0"/>
              </a:rPr>
              <a:t>Expert Review</a:t>
            </a:r>
          </a:p>
          <a:p>
            <a:r>
              <a:rPr lang="en-GB" sz="2800" dirty="0" smtClean="0"/>
              <a:t>Stages </a:t>
            </a:r>
            <a:r>
              <a:rPr lang="en-GB" sz="2800" dirty="0"/>
              <a:t>1 and </a:t>
            </a:r>
            <a:r>
              <a:rPr lang="en-GB" sz="2800" dirty="0" smtClean="0"/>
              <a:t>2 - Expert review of individual tests and routines</a:t>
            </a:r>
          </a:p>
          <a:p>
            <a:endParaRPr lang="en-GB" sz="2800" dirty="0" smtClean="0"/>
          </a:p>
          <a:p>
            <a:r>
              <a:rPr lang="en-GB" sz="2800" dirty="0" smtClean="0"/>
              <a:t>Stage 3 – Expert opinion from a lead reviewer.</a:t>
            </a:r>
            <a:endParaRPr lang="en-GB" sz="2800" dirty="0" smtClean="0">
              <a:latin typeface="Arial" charset="0"/>
            </a:endParaRPr>
          </a:p>
          <a:p>
            <a:pPr marL="715963" indent="-354013" eaLnBrk="1" hangingPunct="1">
              <a:defRPr/>
            </a:pPr>
            <a:endParaRPr lang="en-GB" sz="2800" dirty="0">
              <a:latin typeface="Arial" charset="0"/>
            </a:endParaRPr>
          </a:p>
          <a:p>
            <a:pPr marL="715963" indent="-354013" eaLnBrk="1" hangingPunct="1">
              <a:defRPr/>
            </a:pPr>
            <a:endParaRPr lang="en-GB" sz="28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9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3. Findings – Stages 1,2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071563"/>
            <a:ext cx="8856984" cy="55721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b="1" dirty="0" smtClean="0">
                <a:latin typeface="Arial" charset="0"/>
              </a:rPr>
              <a:t>Findings and Recommendations</a:t>
            </a:r>
          </a:p>
          <a:p>
            <a:pPr marL="715963" indent="-354013" eaLnBrk="1" hangingPunct="1">
              <a:defRPr/>
            </a:pPr>
            <a:r>
              <a:rPr lang="en-GB" sz="2800" dirty="0" smtClean="0">
                <a:latin typeface="Arial" charset="0"/>
              </a:rPr>
              <a:t>Not much attention paid to Stages 1 and 2 by many </a:t>
            </a:r>
            <a:r>
              <a:rPr lang="en-GB" sz="2800" dirty="0" smtClean="0">
                <a:latin typeface="Arial" charset="0"/>
              </a:rPr>
              <a:t>Parties (questions are </a:t>
            </a:r>
            <a:r>
              <a:rPr lang="en-GB" sz="2800" smtClean="0">
                <a:latin typeface="Arial" charset="0"/>
              </a:rPr>
              <a:t>most useful part)</a:t>
            </a:r>
            <a:endParaRPr lang="en-GB" sz="2800" dirty="0" smtClean="0">
              <a:latin typeface="Arial" charset="0"/>
            </a:endParaRPr>
          </a:p>
          <a:p>
            <a:pPr marL="715963" indent="-354013" eaLnBrk="1" hangingPunct="1">
              <a:defRPr/>
            </a:pPr>
            <a:r>
              <a:rPr lang="en-GB" sz="2800" dirty="0" smtClean="0">
                <a:latin typeface="Arial" charset="0"/>
              </a:rPr>
              <a:t>Generally considered </a:t>
            </a:r>
            <a:r>
              <a:rPr lang="en-GB" sz="2800" dirty="0" smtClean="0">
                <a:latin typeface="Arial" charset="0"/>
              </a:rPr>
              <a:t>necessary (although </a:t>
            </a:r>
            <a:r>
              <a:rPr lang="en-GB" sz="2800" dirty="0" smtClean="0">
                <a:latin typeface="Arial" charset="0"/>
              </a:rPr>
              <a:t>results are usually known by the inventory team</a:t>
            </a:r>
            <a:r>
              <a:rPr lang="en-GB" sz="2800" dirty="0" smtClean="0">
                <a:latin typeface="Arial" charset="0"/>
              </a:rPr>
              <a:t>).</a:t>
            </a:r>
          </a:p>
          <a:p>
            <a:pPr marL="715963" indent="-354013" eaLnBrk="1" hangingPunct="1">
              <a:defRPr/>
            </a:pPr>
            <a:r>
              <a:rPr lang="en-GB" sz="2800" dirty="0" smtClean="0">
                <a:latin typeface="Arial" charset="0"/>
              </a:rPr>
              <a:t>Are the results used for Stage 3?</a:t>
            </a:r>
            <a:endParaRPr lang="en-GB" sz="2800" dirty="0" smtClean="0">
              <a:latin typeface="Arial" charset="0"/>
            </a:endParaRPr>
          </a:p>
          <a:p>
            <a:pPr marL="715963" indent="-354013" eaLnBrk="1" hangingPunct="1">
              <a:defRPr/>
            </a:pPr>
            <a:endParaRPr lang="en-GB" sz="1600" dirty="0" smtClean="0">
              <a:latin typeface="Arial" charset="0"/>
            </a:endParaRPr>
          </a:p>
          <a:p>
            <a:pPr marL="715963" indent="-354013" eaLnBrk="1" hangingPunct="1">
              <a:defRPr/>
            </a:pPr>
            <a:r>
              <a:rPr lang="en-GB" sz="2800" dirty="0">
                <a:latin typeface="Arial" charset="0"/>
              </a:rPr>
              <a:t>26 (very detailed) </a:t>
            </a:r>
            <a:r>
              <a:rPr lang="en-GB" sz="2800" dirty="0" smtClean="0">
                <a:latin typeface="Arial" charset="0"/>
              </a:rPr>
              <a:t>recommendations… but generally recommend kept the same.</a:t>
            </a:r>
            <a:endParaRPr lang="en-GB" sz="2800" dirty="0">
              <a:latin typeface="Arial" charset="0"/>
            </a:endParaRPr>
          </a:p>
          <a:p>
            <a:pPr marL="715963" indent="-354013" eaLnBrk="1" hangingPunct="1">
              <a:defRPr/>
            </a:pPr>
            <a:r>
              <a:rPr lang="en-GB" sz="2800" dirty="0" smtClean="0">
                <a:latin typeface="Arial" charset="0"/>
              </a:rPr>
              <a:t>Addition of detailed IEF comparisons across countries.</a:t>
            </a:r>
          </a:p>
          <a:p>
            <a:pPr marL="715963" indent="-354013" eaLnBrk="1" hangingPunct="1">
              <a:defRPr/>
            </a:pPr>
            <a:r>
              <a:rPr lang="en-GB" sz="2800" dirty="0" smtClean="0">
                <a:latin typeface="Arial" charset="0"/>
              </a:rPr>
              <a:t>Scope to improve formats/interface.</a:t>
            </a:r>
          </a:p>
          <a:p>
            <a:pPr marL="715963" indent="-354013" eaLnBrk="1" hangingPunct="1">
              <a:defRPr/>
            </a:pPr>
            <a:endParaRPr lang="en-GB" sz="28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2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/>
              <a:t>4</a:t>
            </a:r>
            <a:r>
              <a:rPr lang="en-GB" dirty="0" smtClean="0"/>
              <a:t>. Findings – Stage 3    1/4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071563"/>
            <a:ext cx="8856984" cy="55721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b="1" dirty="0" smtClean="0">
                <a:latin typeface="Arial" charset="0"/>
              </a:rPr>
              <a:t>Scope of Review</a:t>
            </a:r>
          </a:p>
          <a:p>
            <a:pPr lvl="0"/>
            <a:r>
              <a:rPr lang="en-GB" sz="2800" dirty="0" smtClean="0"/>
              <a:t>Some countries failing to deliver sufficient material</a:t>
            </a:r>
          </a:p>
          <a:p>
            <a:pPr lvl="0"/>
            <a:r>
              <a:rPr lang="en-GB" sz="2800" dirty="0" smtClean="0"/>
              <a:t>No time to consider “all” pollutants</a:t>
            </a:r>
          </a:p>
          <a:p>
            <a:pPr lvl="0"/>
            <a:r>
              <a:rPr lang="en-GB" sz="2800" dirty="0" smtClean="0"/>
              <a:t>No link to the Implementation Committee</a:t>
            </a:r>
          </a:p>
          <a:p>
            <a:pPr lvl="0"/>
            <a:r>
              <a:rPr lang="en-GB" sz="2800" dirty="0" smtClean="0"/>
              <a:t>Some recommendations are subjective (“NE”)</a:t>
            </a:r>
          </a:p>
          <a:p>
            <a:pPr lvl="0"/>
            <a:r>
              <a:rPr lang="en-GB" sz="2800" dirty="0" smtClean="0"/>
              <a:t>Centralised review - </a:t>
            </a:r>
            <a:r>
              <a:rPr lang="en-GB" sz="2800" dirty="0" smtClean="0">
                <a:sym typeface="Wingdings" panose="05000000000000000000" pitchFamily="2" charset="2"/>
              </a:rPr>
              <a:t></a:t>
            </a:r>
            <a:endParaRPr lang="en-GB" sz="2800" dirty="0" smtClean="0"/>
          </a:p>
          <a:p>
            <a:pPr lvl="0"/>
            <a:endParaRPr lang="en-GB" sz="2800" dirty="0">
              <a:latin typeface="Arial" charset="0"/>
            </a:endParaRPr>
          </a:p>
          <a:p>
            <a:pPr marL="0" lvl="0" indent="0">
              <a:buNone/>
            </a:pPr>
            <a:r>
              <a:rPr lang="en-GB" b="1" dirty="0" smtClean="0">
                <a:latin typeface="Arial" charset="0"/>
              </a:rPr>
              <a:t>Roles and responsibilities</a:t>
            </a:r>
          </a:p>
          <a:p>
            <a:pPr lvl="0"/>
            <a:r>
              <a:rPr lang="en-GB" sz="2800" dirty="0" smtClean="0">
                <a:latin typeface="Arial" charset="0"/>
              </a:rPr>
              <a:t>Generally OK – some smaller improvements identified</a:t>
            </a:r>
          </a:p>
          <a:p>
            <a:pPr eaLnBrk="1" hangingPunct="1">
              <a:buFont typeface="Arial" charset="0"/>
              <a:buNone/>
              <a:defRPr/>
            </a:pPr>
            <a:endParaRPr lang="en-GB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30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/>
              <a:t>4</a:t>
            </a:r>
            <a:r>
              <a:rPr lang="en-GB" dirty="0" smtClean="0"/>
              <a:t>. Findings – Stage 3    2/4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071563"/>
            <a:ext cx="8856984" cy="55721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b="1" dirty="0" smtClean="0">
                <a:latin typeface="Arial" charset="0"/>
              </a:rPr>
              <a:t>Recommendations – Funding</a:t>
            </a:r>
          </a:p>
          <a:p>
            <a:pPr lvl="0"/>
            <a:r>
              <a:rPr lang="en-GB" sz="2800" dirty="0" smtClean="0"/>
              <a:t>Challenge Parties to consider options:</a:t>
            </a:r>
          </a:p>
          <a:p>
            <a:pPr lvl="1"/>
            <a:r>
              <a:rPr lang="en-GB" sz="2400" dirty="0" smtClean="0"/>
              <a:t>Cancel </a:t>
            </a:r>
            <a:r>
              <a:rPr lang="en-GB" sz="2400" dirty="0"/>
              <a:t>the Stage 3 reviews.</a:t>
            </a:r>
          </a:p>
          <a:p>
            <a:pPr lvl="1"/>
            <a:r>
              <a:rPr lang="en-GB" sz="2400" dirty="0"/>
              <a:t>Allocate EMEP budget to the Stage 3 Review </a:t>
            </a:r>
          </a:p>
          <a:p>
            <a:pPr lvl="1"/>
            <a:r>
              <a:rPr lang="en-GB" sz="2400" dirty="0"/>
              <a:t>Compile a rota of reviewers, drawing equally from </a:t>
            </a:r>
            <a:r>
              <a:rPr lang="en-GB" sz="2400" dirty="0" smtClean="0"/>
              <a:t>Parties</a:t>
            </a:r>
            <a:endParaRPr lang="en-GB" sz="2400" dirty="0"/>
          </a:p>
          <a:p>
            <a:pPr lvl="1"/>
            <a:r>
              <a:rPr lang="en-GB" sz="2400" dirty="0" smtClean="0"/>
              <a:t>Target countries not providing reviewers</a:t>
            </a:r>
            <a:endParaRPr lang="en-GB" sz="2400" dirty="0"/>
          </a:p>
          <a:p>
            <a:pPr lvl="1"/>
            <a:r>
              <a:rPr lang="en-GB" sz="2400" dirty="0"/>
              <a:t>Ask the Secretariat to write formal </a:t>
            </a:r>
            <a:r>
              <a:rPr lang="en-GB" sz="2400" dirty="0" smtClean="0"/>
              <a:t>letters, that require a formal response regarding resources</a:t>
            </a:r>
            <a:endParaRPr lang="en-GB" sz="2400" dirty="0"/>
          </a:p>
          <a:p>
            <a:pPr lvl="1"/>
            <a:r>
              <a:rPr lang="en-GB" sz="2400" dirty="0"/>
              <a:t>At the </a:t>
            </a:r>
            <a:r>
              <a:rPr lang="en-GB" sz="2400" dirty="0" smtClean="0"/>
              <a:t>SB (Sept), </a:t>
            </a:r>
            <a:r>
              <a:rPr lang="en-GB" sz="2400" dirty="0"/>
              <a:t>request </a:t>
            </a:r>
            <a:r>
              <a:rPr lang="en-GB" sz="2400" dirty="0" smtClean="0"/>
              <a:t>Parties </a:t>
            </a:r>
            <a:r>
              <a:rPr lang="en-GB" sz="2400" dirty="0"/>
              <a:t>indicate </a:t>
            </a:r>
            <a:r>
              <a:rPr lang="en-GB" sz="2400" dirty="0" smtClean="0"/>
              <a:t>reviewers </a:t>
            </a:r>
            <a:r>
              <a:rPr lang="en-GB" sz="2400" dirty="0"/>
              <a:t>they will </a:t>
            </a:r>
            <a:r>
              <a:rPr lang="en-GB" sz="2400" dirty="0" smtClean="0"/>
              <a:t>provide (&amp; cancel if not enough can be guaranteed).</a:t>
            </a:r>
            <a:endParaRPr lang="en-GB" sz="2400" dirty="0"/>
          </a:p>
          <a:p>
            <a:pPr marL="715963" indent="-354013" eaLnBrk="1" hangingPunct="1">
              <a:defRPr/>
            </a:pPr>
            <a:endParaRPr lang="en-GB" sz="2800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6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96C8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/>
              <a:t>4</a:t>
            </a:r>
            <a:r>
              <a:rPr lang="en-GB" dirty="0" smtClean="0"/>
              <a:t>. Findings – Stage 3    3/4</a:t>
            </a:r>
            <a:endParaRPr lang="en-GB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12" y="1071563"/>
            <a:ext cx="8856984" cy="55721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b="1" dirty="0" smtClean="0">
                <a:latin typeface="Arial" charset="0"/>
              </a:rPr>
              <a:t>Frequency</a:t>
            </a:r>
          </a:p>
          <a:p>
            <a:r>
              <a:rPr lang="en-GB" sz="2800" dirty="0" smtClean="0"/>
              <a:t>5 yearly considered insufficient.</a:t>
            </a:r>
          </a:p>
          <a:p>
            <a:r>
              <a:rPr lang="en-GB" sz="2800" dirty="0" smtClean="0"/>
              <a:t>The </a:t>
            </a:r>
            <a:r>
              <a:rPr lang="en-GB" sz="2800" dirty="0"/>
              <a:t>frequency with which a Party is reviewed is </a:t>
            </a:r>
            <a:r>
              <a:rPr lang="en-GB" sz="2800" dirty="0" smtClean="0"/>
              <a:t>could be determined </a:t>
            </a:r>
            <a:r>
              <a:rPr lang="en-GB" sz="2800" dirty="0"/>
              <a:t>by </a:t>
            </a:r>
            <a:r>
              <a:rPr lang="en-GB" sz="2800" dirty="0" smtClean="0"/>
              <a:t>previous review findings:</a:t>
            </a:r>
            <a:endParaRPr lang="en-GB" sz="2800" dirty="0"/>
          </a:p>
          <a:p>
            <a:pPr lvl="1"/>
            <a:r>
              <a:rPr lang="en-GB" sz="2400" dirty="0" smtClean="0"/>
              <a:t>ERT says </a:t>
            </a:r>
            <a:r>
              <a:rPr lang="en-GB" sz="2400" b="1" dirty="0" smtClean="0"/>
              <a:t>good </a:t>
            </a:r>
            <a:r>
              <a:rPr lang="en-GB" sz="2400" b="1" dirty="0"/>
              <a:t>quality</a:t>
            </a:r>
            <a:r>
              <a:rPr lang="en-GB" sz="2400" dirty="0"/>
              <a:t> </a:t>
            </a:r>
            <a:r>
              <a:rPr lang="en-GB" sz="2400" dirty="0" smtClean="0"/>
              <a:t>- “re-review” </a:t>
            </a:r>
            <a:r>
              <a:rPr lang="en-GB" sz="2400" dirty="0"/>
              <a:t>after </a:t>
            </a:r>
            <a:r>
              <a:rPr lang="en-GB" sz="2400" b="1" dirty="0"/>
              <a:t>5 years</a:t>
            </a:r>
            <a:r>
              <a:rPr lang="en-GB" sz="2400" dirty="0"/>
              <a:t>.</a:t>
            </a:r>
          </a:p>
          <a:p>
            <a:pPr lvl="1"/>
            <a:r>
              <a:rPr lang="en-GB" sz="2400" dirty="0" smtClean="0"/>
              <a:t>ERT says </a:t>
            </a:r>
            <a:r>
              <a:rPr lang="en-GB" sz="2400" b="1" dirty="0" smtClean="0"/>
              <a:t>major </a:t>
            </a:r>
            <a:r>
              <a:rPr lang="en-GB" sz="2400" b="1" dirty="0"/>
              <a:t>shortcomings</a:t>
            </a:r>
            <a:r>
              <a:rPr lang="en-GB" sz="2400" dirty="0"/>
              <a:t> </a:t>
            </a:r>
            <a:r>
              <a:rPr lang="en-GB" sz="2400" dirty="0" smtClean="0"/>
              <a:t>- “re-review” in </a:t>
            </a:r>
            <a:r>
              <a:rPr lang="en-GB" sz="2400" b="1" dirty="0"/>
              <a:t>2 years</a:t>
            </a:r>
            <a:r>
              <a:rPr lang="en-GB" sz="2400" dirty="0"/>
              <a:t>.</a:t>
            </a:r>
          </a:p>
          <a:p>
            <a:pPr lvl="1"/>
            <a:r>
              <a:rPr lang="en-GB" sz="2400" dirty="0"/>
              <a:t>A Party </a:t>
            </a:r>
            <a:r>
              <a:rPr lang="en-GB" sz="2400" dirty="0" smtClean="0"/>
              <a:t>implementing “significant” </a:t>
            </a:r>
            <a:r>
              <a:rPr lang="en-GB" sz="2400" b="1" dirty="0" smtClean="0"/>
              <a:t>recalculations</a:t>
            </a:r>
            <a:r>
              <a:rPr lang="en-GB" sz="2400" dirty="0" smtClean="0"/>
              <a:t>, picked up in Stage </a:t>
            </a:r>
            <a:r>
              <a:rPr lang="en-GB" sz="2400" dirty="0"/>
              <a:t>2 </a:t>
            </a:r>
            <a:r>
              <a:rPr lang="en-GB" sz="2400" dirty="0" smtClean="0"/>
              <a:t>- relevant </a:t>
            </a:r>
            <a:r>
              <a:rPr lang="en-GB" sz="2400" dirty="0"/>
              <a:t>sections </a:t>
            </a:r>
            <a:r>
              <a:rPr lang="en-GB" sz="2400" b="1" dirty="0" smtClean="0"/>
              <a:t>reviewed </a:t>
            </a:r>
            <a:r>
              <a:rPr lang="en-GB" sz="2400" b="1" dirty="0"/>
              <a:t>in the same year</a:t>
            </a:r>
            <a:r>
              <a:rPr lang="en-GB" sz="2400" dirty="0"/>
              <a:t>.</a:t>
            </a: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4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4271</TotalTime>
  <Words>514</Words>
  <Application>Microsoft Office PowerPoint</Application>
  <PresentationFormat>On-screen Show (4:3)</PresentationFormat>
  <Paragraphs>105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Assessment of the CLRTAP Stage 1,2 &amp; 3 Reviews  </vt:lpstr>
      <vt:lpstr>Contents</vt:lpstr>
      <vt:lpstr>1. Approach</vt:lpstr>
      <vt:lpstr>2. Data Collection    1/2</vt:lpstr>
      <vt:lpstr>2. Data Collection    2/2</vt:lpstr>
      <vt:lpstr>3. Findings – Stages 1,2</vt:lpstr>
      <vt:lpstr>4. Findings – Stage 3    1/4</vt:lpstr>
      <vt:lpstr>4. Findings – Stage 3    2/4</vt:lpstr>
      <vt:lpstr>4. Findings – Stage 3    3/4</vt:lpstr>
      <vt:lpstr>4. Findings – Stage 3    4/4</vt:lpstr>
      <vt:lpstr>Questions and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Aether</dc:creator>
  <cp:lastModifiedBy>Chris Dore</cp:lastModifiedBy>
  <cp:revision>417</cp:revision>
  <dcterms:created xsi:type="dcterms:W3CDTF">2008-11-07T16:07:07Z</dcterms:created>
  <dcterms:modified xsi:type="dcterms:W3CDTF">2015-05-11T06:47:51Z</dcterms:modified>
</cp:coreProperties>
</file>