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88" r:id="rId2"/>
  </p:sldMasterIdLst>
  <p:notesMasterIdLst>
    <p:notesMasterId r:id="rId5"/>
  </p:notesMasterIdLst>
  <p:handoutMasterIdLst>
    <p:handoutMasterId r:id="rId6"/>
  </p:handoutMasterIdLst>
  <p:sldIdLst>
    <p:sldId id="447" r:id="rId3"/>
    <p:sldId id="38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24" autoAdjust="0"/>
    <p:restoredTop sz="93443" autoAdjust="0"/>
  </p:normalViewPr>
  <p:slideViewPr>
    <p:cSldViewPr>
      <p:cViewPr varScale="1">
        <p:scale>
          <a:sx n="104" d="100"/>
          <a:sy n="104" d="100"/>
        </p:scale>
        <p:origin x="16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8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CC59857-724C-4101-B052-0804CC1EA3DC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4248882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663707-646D-4061-B216-6C380B340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022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3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6" name="Freeform 24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7" name="Freeform 25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  <p:sp>
        <p:nvSpPr>
          <p:cNvPr id="8" name="bmkFld2MainEntity"/>
          <p:cNvSpPr txBox="1">
            <a:spLocks noChangeArrowheads="1"/>
          </p:cNvSpPr>
          <p:nvPr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smtClean="0">
                <a:solidFill>
                  <a:schemeClr val="bg1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 smtClean="0">
                <a:solidFill>
                  <a:schemeClr val="bg1"/>
                </a:solidFill>
              </a:rPr>
              <a:t>universitY</a:t>
            </a:r>
            <a:endParaRPr lang="en-US" sz="1100" cap="all" dirty="0">
              <a:solidFill>
                <a:schemeClr val="bg1"/>
              </a:solidFill>
            </a:endParaRPr>
          </a:p>
        </p:txBody>
      </p:sp>
      <p:pic>
        <p:nvPicPr>
          <p:cNvPr id="9" name="Picture 13" descr="IMK_IF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994" y="241094"/>
            <a:ext cx="13001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241300"/>
            <a:ext cx="21431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428736"/>
            <a:ext cx="8421688" cy="949325"/>
          </a:xfrm>
        </p:spPr>
        <p:txBody>
          <a:bodyPr/>
          <a:lstStyle>
            <a:lvl1pPr>
              <a:lnSpc>
                <a:spcPts val="3600"/>
              </a:lnSpc>
              <a:defRPr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2937600"/>
            <a:ext cx="8421688" cy="334963"/>
          </a:xfrm>
        </p:spPr>
        <p:txBody>
          <a:bodyPr/>
          <a:lstStyle>
            <a:lvl1pPr marL="0" indent="0">
              <a:lnSpc>
                <a:spcPct val="97000"/>
              </a:lnSpc>
              <a:buFont typeface="AU Passata" pitchFamily="34" charset="0"/>
              <a:buNone/>
              <a:defRPr sz="12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a-DK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976" y="206397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528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mkFld2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2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pic>
        <p:nvPicPr>
          <p:cNvPr id="9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217488"/>
            <a:ext cx="152241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629C-EB9C-43AD-8924-0F55420D7998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615" y="65903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51520" y="1057235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4840634" y="217488"/>
            <a:ext cx="4123854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pic>
        <p:nvPicPr>
          <p:cNvPr id="8" name="Picture 13" descr="IMK_IFU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55" y="269103"/>
            <a:ext cx="7000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30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mkFld3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3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8" name="bmkFld4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9" name="bmkFld4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21688" cy="94932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937600"/>
            <a:ext cx="4133850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937600"/>
            <a:ext cx="4135438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AB99-4A72-4BA1-862F-7BD70FE8C363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624228" y="253010"/>
            <a:ext cx="4268251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81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mkFld4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4" name="bmkFld4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4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7" name="bmkFld5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6269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2C17-E96A-4658-BADF-74DA15CEBD81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7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3" name="bmkFld6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>
                <a:solidFill>
                  <a:schemeClr val="bg2"/>
                </a:solidFill>
              </a:rPr>
              <a:t>universitY</a:t>
            </a:r>
            <a:endParaRPr lang="en-US" sz="1100" cap="all" dirty="0">
              <a:solidFill>
                <a:schemeClr val="bg2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926EE-FC4B-4F47-A813-F7653ABE6557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5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1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81525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8824F-1ADE-40BC-8307-9278A14DAB7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82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0774-8A6D-45AF-BE9F-DD9DF11F1A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80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b_segment_re Kopi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4BB97-0F73-49F6-97AA-2C6EB08E2AFE}" type="datetime1">
              <a:rPr lang="de-DE"/>
              <a:pPr>
                <a:defRPr/>
              </a:pPr>
              <a:t>04.05.2021</a:t>
            </a:fld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58621-2A4D-4E2C-A980-38DBB5A141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36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b_segment_re Kopie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453188"/>
            <a:ext cx="935781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de-DE" smtClean="0"/>
              <a:t>Nov 12, 2020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640" y="6453188"/>
            <a:ext cx="5904656" cy="28818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GB" smtClean="0"/>
              <a:t>|   Nature Café on Environmental Stress and Food Crisis   |   Barbara Amon, Prof. UZ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FA44304-9A25-4C1D-8041-4E355E0D7F5A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538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57188"/>
            <a:ext cx="8421687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a-DK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936875"/>
            <a:ext cx="8421688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da-DK" alt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6863" y="6245225"/>
            <a:ext cx="21336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2000"/>
              </a:lnSpc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9B325CB-A838-4A0A-9550-2F57AA5C7626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7556500" y="358775"/>
            <a:ext cx="122396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749800" y="358775"/>
            <a:ext cx="262731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grpSp>
        <p:nvGrpSpPr>
          <p:cNvPr id="1031" name="Group 21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1046" name="Freeform 22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1047" name="Freeform 23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</p:sldLayoutIdLst>
  <p:hf hdr="0" ftr="0" dt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9pPr>
    </p:titleStyle>
    <p:bodyStyle>
      <a:lvl1pPr marL="174625" indent="-174625" algn="l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>
          <a:solidFill>
            <a:schemeClr val="bg2"/>
          </a:solidFill>
          <a:latin typeface="+mn-lt"/>
          <a:ea typeface="+mn-ea"/>
          <a:cs typeface="+mn-cs"/>
        </a:defRPr>
      </a:lvl1pPr>
      <a:lvl2pPr marL="360363" indent="-184150" algn="l" rtl="0" eaLnBrk="0" fontAlgn="base" hangingPunct="0">
        <a:lnSpc>
          <a:spcPct val="1010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 sz="1400">
          <a:solidFill>
            <a:schemeClr val="bg2"/>
          </a:solidFill>
          <a:latin typeface="+mn-lt"/>
        </a:defRPr>
      </a:lvl2pPr>
      <a:lvl3pPr marL="544513" indent="-182563" algn="l" rtl="0" eaLnBrk="0" fontAlgn="base" hangingPunct="0">
        <a:lnSpc>
          <a:spcPct val="97000"/>
        </a:lnSpc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3pPr>
      <a:lvl4pPr marL="711200" indent="-165100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4pPr>
      <a:lvl5pPr marL="895350" indent="-176213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5pPr>
      <a:lvl6pPr marL="13525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6pPr>
      <a:lvl7pPr marL="18097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7pPr>
      <a:lvl8pPr marL="22669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8pPr>
      <a:lvl9pPr marL="27241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atb_segment_re Kopi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6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640" y="274647"/>
            <a:ext cx="836295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362950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5" y="6453198"/>
            <a:ext cx="11525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cs typeface="Arial" charset="0"/>
              </a:rPr>
              <a:t>15.01.2013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1121" y="6453198"/>
            <a:ext cx="2023299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cs typeface="Arial" charset="0"/>
              </a:rPr>
              <a:t>ERA Net Volcani Center - ATB</a:t>
            </a:r>
            <a:endParaRPr lang="de-DE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5326" y="6453198"/>
            <a:ext cx="7207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F8A624-9367-4401-882B-6BA892C8A51B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0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2" r:id="rId3"/>
    <p:sldLayoutId id="2147483994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2000">
          <a:solidFill>
            <a:schemeClr val="tx1"/>
          </a:solidFill>
          <a:latin typeface="+mn-lt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>
          <a:solidFill>
            <a:schemeClr val="tx1"/>
          </a:solidFill>
          <a:latin typeface="+mn-lt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908050"/>
            <a:ext cx="8421687" cy="720725"/>
          </a:xfrm>
        </p:spPr>
        <p:txBody>
          <a:bodyPr/>
          <a:lstStyle/>
          <a:p>
            <a:pPr algn="ctr"/>
            <a:r>
              <a:rPr lang="en-GB" altLang="en-US" sz="32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Non-agricultural livestock</a:t>
            </a:r>
          </a:p>
        </p:txBody>
      </p:sp>
      <p:sp>
        <p:nvSpPr>
          <p:cNvPr id="29699" name="Content Placeholder 2"/>
          <p:cNvSpPr>
            <a:spLocks/>
          </p:cNvSpPr>
          <p:nvPr/>
        </p:nvSpPr>
        <p:spPr bwMode="auto">
          <a:xfrm>
            <a:off x="323850" y="2420938"/>
            <a:ext cx="84216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Rectangle 11"/>
          <p:cNvSpPr>
            <a:spLocks noChangeArrowheads="1"/>
          </p:cNvSpPr>
          <p:nvPr/>
        </p:nvSpPr>
        <p:spPr bwMode="auto">
          <a:xfrm>
            <a:off x="820738" y="1700213"/>
            <a:ext cx="8143875" cy="324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Examples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Livestock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used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for management of nature reserves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Horses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used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for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recreational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purposes</a:t>
            </a:r>
            <a:endParaRPr lang="da-DK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Can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be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significant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sources</a:t>
            </a:r>
            <a:endParaRPr lang="da-DK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May not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appear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in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agricultural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statistics</a:t>
            </a:r>
            <a:endParaRPr lang="da-DK" altLang="en-US" sz="24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Which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source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category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3850" y="618998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1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59851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908050"/>
            <a:ext cx="8421687" cy="720725"/>
          </a:xfrm>
        </p:spPr>
        <p:txBody>
          <a:bodyPr/>
          <a:lstStyle/>
          <a:p>
            <a:pPr algn="ctr"/>
            <a:r>
              <a:rPr lang="en-GB" altLang="en-US" sz="32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Non-agricultural livestock</a:t>
            </a:r>
          </a:p>
        </p:txBody>
      </p:sp>
      <p:sp>
        <p:nvSpPr>
          <p:cNvPr id="29699" name="Content Placeholder 2"/>
          <p:cNvSpPr>
            <a:spLocks/>
          </p:cNvSpPr>
          <p:nvPr/>
        </p:nvSpPr>
        <p:spPr bwMode="auto">
          <a:xfrm>
            <a:off x="323850" y="2420938"/>
            <a:ext cx="84216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Rectangle 11"/>
          <p:cNvSpPr>
            <a:spLocks noChangeArrowheads="1"/>
          </p:cNvSpPr>
          <p:nvPr/>
        </p:nvSpPr>
        <p:spPr bwMode="auto">
          <a:xfrm>
            <a:off x="820738" y="1700213"/>
            <a:ext cx="8143875" cy="324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Discussion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using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email</a:t>
            </a:r>
            <a:endParaRPr lang="da-DK" altLang="en-US" sz="24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Reporting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category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used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is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inconsistent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between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Parties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Emissions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should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be</a:t>
            </a: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reported</a:t>
            </a:r>
            <a:endParaRPr lang="da-DK" altLang="en-US" sz="24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Calculations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should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use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the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appropriate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method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in 3B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Where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to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report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the emissions: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B for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livestock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kept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primarily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for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meat</a:t>
            </a:r>
            <a:endParaRPr lang="da-DK" altLang="en-US" sz="20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6A for all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other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purposes</a:t>
            </a:r>
            <a:endParaRPr lang="da-DK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a-DK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3850" y="618998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2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Custom 2">
      <a:dk1>
        <a:srgbClr val="000000"/>
      </a:dk1>
      <a:lt1>
        <a:srgbClr val="FFFFFF"/>
      </a:lt1>
      <a:dk2>
        <a:srgbClr val="81A0C6"/>
      </a:dk2>
      <a:lt2>
        <a:srgbClr val="03428E"/>
      </a:lt2>
      <a:accent1>
        <a:srgbClr val="FFFFFF"/>
      </a:accent1>
      <a:accent2>
        <a:srgbClr val="808092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84"/>
      </a:accent6>
      <a:hlink>
        <a:srgbClr val="0070C0"/>
      </a:hlink>
      <a:folHlink>
        <a:srgbClr val="E5E5E9"/>
      </a:folHlink>
    </a:clrScheme>
    <a:fontScheme name="AU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</a:objectDefaults>
  <a:extraClrSchemeLst>
    <a:extraClrScheme>
      <a:clrScheme name="AU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4">
        <a:dk1>
          <a:srgbClr val="000000"/>
        </a:dk1>
        <a:lt1>
          <a:srgbClr val="0066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AAB8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97932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BBE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6">
        <a:dk1>
          <a:srgbClr val="000000"/>
        </a:dk1>
        <a:lt1>
          <a:srgbClr val="FFFFFF"/>
        </a:lt1>
        <a:dk2>
          <a:srgbClr val="000000"/>
        </a:dk2>
        <a:lt2>
          <a:srgbClr val="808092"/>
        </a:lt2>
        <a:accent1>
          <a:srgbClr val="03428E"/>
        </a:accent1>
        <a:accent2>
          <a:srgbClr val="81A0C6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7491B3"/>
        </a:accent6>
        <a:hlink>
          <a:srgbClr val="E6ECF4"/>
        </a:hlink>
        <a:folHlink>
          <a:srgbClr val="E5E5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</TotalTime>
  <Words>76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AU Passata</vt:lpstr>
      <vt:lpstr>Times New Roman</vt:lpstr>
      <vt:lpstr>Verdana</vt:lpstr>
      <vt:lpstr>Wingdings</vt:lpstr>
      <vt:lpstr>Blank</vt:lpstr>
      <vt:lpstr>2_Standarddesign</vt:lpstr>
      <vt:lpstr>Non-agricultural livestock</vt:lpstr>
      <vt:lpstr>Non-agricultural livestock</vt:lpstr>
    </vt:vector>
  </TitlesOfParts>
  <Company>DJF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Jørgen E. Olesen</dc:creator>
  <cp:lastModifiedBy>Nicholas John Hutchings</cp:lastModifiedBy>
  <cp:revision>372</cp:revision>
  <dcterms:created xsi:type="dcterms:W3CDTF">2009-12-09T20:37:40Z</dcterms:created>
  <dcterms:modified xsi:type="dcterms:W3CDTF">2021-05-04T15:19:24Z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By">
    <vt:lpwstr>SkabelonDesign</vt:lpwstr>
  </property>
</Properties>
</file>