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672" r:id="rId2"/>
    <p:sldMasterId id="2147483679" r:id="rId3"/>
    <p:sldMasterId id="2147483684" r:id="rId4"/>
  </p:sldMasterIdLst>
  <p:notesMasterIdLst>
    <p:notesMasterId r:id="rId13"/>
  </p:notesMasterIdLst>
  <p:sldIdLst>
    <p:sldId id="286" r:id="rId5"/>
    <p:sldId id="295" r:id="rId6"/>
    <p:sldId id="369" r:id="rId7"/>
    <p:sldId id="547" r:id="rId8"/>
    <p:sldId id="287" r:id="rId9"/>
    <p:sldId id="296" r:id="rId10"/>
    <p:sldId id="293" r:id="rId11"/>
    <p:sldId id="294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0">
          <p15:clr>
            <a:srgbClr val="A4A3A4"/>
          </p15:clr>
        </p15:guide>
        <p15:guide id="2" orient="horz" pos="3708">
          <p15:clr>
            <a:srgbClr val="A4A3A4"/>
          </p15:clr>
        </p15:guide>
        <p15:guide id="3" pos="226">
          <p15:clr>
            <a:srgbClr val="A4A3A4"/>
          </p15:clr>
        </p15:guide>
        <p15:guide id="4" pos="553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s Pacholski" initials="AP" lastIdx="1" clrIdx="0">
    <p:extLst>
      <p:ext uri="{19B8F6BF-5375-455C-9EA6-DF929625EA0E}">
        <p15:presenceInfo xmlns:p15="http://schemas.microsoft.com/office/powerpoint/2012/main" userId="S-1-5-21-1461223816-1316628144-1432544923-316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FF"/>
    <a:srgbClr val="E17D00"/>
    <a:srgbClr val="EEB500"/>
    <a:srgbClr val="CC0066"/>
    <a:srgbClr val="DAA600"/>
    <a:srgbClr val="FF0066"/>
    <a:srgbClr val="008CD2"/>
    <a:srgbClr val="00AAAA"/>
    <a:srgbClr val="E10219"/>
    <a:srgbClr val="AF0A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2" autoAdjust="0"/>
    <p:restoredTop sz="93525" autoAdjust="0"/>
  </p:normalViewPr>
  <p:slideViewPr>
    <p:cSldViewPr>
      <p:cViewPr varScale="1">
        <p:scale>
          <a:sx n="77" d="100"/>
          <a:sy n="77" d="100"/>
        </p:scale>
        <p:origin x="1560" y="67"/>
      </p:cViewPr>
      <p:guideLst>
        <p:guide orient="horz" pos="950"/>
        <p:guide orient="horz" pos="3708"/>
        <p:guide pos="226"/>
        <p:guide pos="5534"/>
      </p:guideLst>
    </p:cSldViewPr>
  </p:slideViewPr>
  <p:outlineViewPr>
    <p:cViewPr>
      <p:scale>
        <a:sx n="33" d="100"/>
        <a:sy n="33" d="100"/>
      </p:scale>
      <p:origin x="0" y="14357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26D7E-6EA3-4F2D-BE94-EAA87D4EB8CD}" type="datetimeFigureOut">
              <a:rPr lang="de-DE" smtClean="0"/>
              <a:pPr/>
              <a:t>13.05.2022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A562C-CF5F-498A-A34C-F7FA9804374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151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A562C-CF5F-498A-A34C-F7FA9804374D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9888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A562C-CF5F-498A-A34C-F7FA9804374D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927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78748" y="2009325"/>
            <a:ext cx="8408423" cy="496961"/>
          </a:xfrm>
        </p:spPr>
        <p:txBody>
          <a:bodyPr lIns="109728"/>
          <a:lstStyle>
            <a:lvl1pPr>
              <a:lnSpc>
                <a:spcPct val="100000"/>
              </a:lnSpc>
              <a:spcAft>
                <a:spcPts val="0"/>
              </a:spcAft>
              <a:defRPr sz="3400" baseline="0"/>
            </a:lvl1pPr>
          </a:lstStyle>
          <a:p>
            <a:r>
              <a:rPr lang="de-DE" sz="3400" dirty="0">
                <a:solidFill>
                  <a:schemeClr val="tx2"/>
                </a:solidFill>
                <a:latin typeface="Calibri" pitchFamily="34" charset="0"/>
              </a:rPr>
              <a:t>Untertitel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75577" y="1508535"/>
            <a:ext cx="8408423" cy="552314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b="1" kern="1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Titel des Vortrags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360000" y="3456000"/>
            <a:ext cx="8424000" cy="340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360000" y="6156000"/>
            <a:ext cx="2808000" cy="70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3168000" y="6156000"/>
            <a:ext cx="2808000" cy="70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5976000" y="6156000"/>
            <a:ext cx="2808000" cy="70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168000" y="3456000"/>
            <a:ext cx="5616575" cy="270000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25" name="Picture 2" descr="C:\Dokumente und Einstellungen\Eva2\Desktop\THUENEN\THUENEN_Markenzeichen\Screen\THUENEN_We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8000" y="162000"/>
            <a:ext cx="2304256" cy="921703"/>
          </a:xfrm>
          <a:prstGeom prst="rect">
            <a:avLst/>
          </a:prstGeom>
          <a:noFill/>
        </p:spPr>
      </p:pic>
      <p:sp>
        <p:nvSpPr>
          <p:cNvPr id="14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86436" y="2708920"/>
            <a:ext cx="8397564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1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385029" y="2996952"/>
            <a:ext cx="8398971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0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de-DE" sz="1600" b="0" i="0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Thünen-Institut</a:t>
            </a:r>
            <a:r>
              <a:rPr lang="de-DE" sz="1600" b="0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 für XXX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519462" y="6261062"/>
            <a:ext cx="2441575" cy="538162"/>
          </a:xfrm>
        </p:spPr>
        <p:txBody>
          <a:bodyPr/>
          <a:lstStyle>
            <a:lvl1pPr>
              <a:lnSpc>
                <a:spcPts val="1680"/>
              </a:lnSpc>
              <a:spcAft>
                <a:spcPts val="300"/>
              </a:spcAft>
              <a:defRPr lang="de-DE" sz="1400" b="1" i="0" kern="1200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marL="0" lvl="0" algn="l" defTabSz="914400" rtl="0" eaLnBrk="1" latinLnBrk="0" hangingPunct="1"/>
            <a:r>
              <a:rPr lang="de-DE" dirty="0"/>
              <a:t>Ort</a:t>
            </a:r>
            <a:br>
              <a:rPr lang="de-DE" dirty="0"/>
            </a:br>
            <a:r>
              <a:rPr lang="de-DE" dirty="0"/>
              <a:t>Datum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ertikal (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-19432"/>
            <a:ext cx="9144000" cy="115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62000"/>
            <a:ext cx="8424000" cy="486000"/>
          </a:xfrm>
          <a:prstGeom prst="rect">
            <a:avLst/>
          </a:prstGeom>
        </p:spPr>
        <p:txBody>
          <a:bodyPr/>
          <a:lstStyle>
            <a:lvl1pPr>
              <a:defRPr sz="2600" baseline="0"/>
            </a:lvl1pPr>
          </a:lstStyle>
          <a:p>
            <a:r>
              <a:rPr lang="de-DE" dirty="0"/>
              <a:t>Nachhaltig oder überfischt?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522000"/>
            <a:ext cx="8424862" cy="486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500"/>
              </a:lnSpc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steht die zweite Zeile der Headline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240000" y="1508124"/>
            <a:ext cx="5544000" cy="437067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360000" y="1501840"/>
            <a:ext cx="2667600" cy="36900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5275125"/>
            <a:ext cx="2667600" cy="720000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/>
              <a:t>Hier kann eine Bildunterschrift stehen</a:t>
            </a:r>
          </a:p>
        </p:txBody>
      </p:sp>
    </p:spTree>
    <p:extLst>
      <p:ext uri="{BB962C8B-B14F-4D97-AF65-F5344CB8AC3E}">
        <p14:creationId xmlns:p14="http://schemas.microsoft.com/office/powerpoint/2010/main" val="2134753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(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-11480"/>
            <a:ext cx="9144000" cy="68731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360000" y="3456000"/>
            <a:ext cx="8424000" cy="340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3168000" y="6156000"/>
            <a:ext cx="2808000" cy="70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 userDrawn="1"/>
        </p:nvSpPr>
        <p:spPr>
          <a:xfrm>
            <a:off x="5976000" y="6156000"/>
            <a:ext cx="2808000" cy="702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168000" y="3456000"/>
            <a:ext cx="5616575" cy="27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3" name="Textfeld 22"/>
          <p:cNvSpPr txBox="1"/>
          <p:nvPr userDrawn="1"/>
        </p:nvSpPr>
        <p:spPr>
          <a:xfrm>
            <a:off x="539750" y="6275664"/>
            <a:ext cx="2440970" cy="5377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/>
            <a:r>
              <a:rPr lang="de-DE" sz="1400" b="1" i="0" kern="1200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Ort</a:t>
            </a:r>
            <a:br>
              <a:rPr lang="de-DE" sz="1400" b="1" i="0" kern="1200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de-DE" sz="1400" b="1" i="0" kern="1200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Datum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385763" y="2731591"/>
            <a:ext cx="8398237" cy="270000"/>
          </a:xfrm>
          <a:prstGeom prst="rect">
            <a:avLst/>
          </a:prstGeom>
          <a:noFill/>
        </p:spPr>
        <p:txBody>
          <a:bodyPr wrap="square" lIns="109728" tIns="0" rIns="0" bIns="0" rtlCol="0">
            <a:noAutofit/>
          </a:bodyPr>
          <a:lstStyle/>
          <a:p>
            <a:r>
              <a:rPr lang="de-DE" sz="1600" b="1" i="0" kern="1200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Vorname Nachname</a:t>
            </a:r>
          </a:p>
        </p:txBody>
      </p:sp>
      <p:sp>
        <p:nvSpPr>
          <p:cNvPr id="16" name="Textfeld 15"/>
          <p:cNvSpPr txBox="1"/>
          <p:nvPr userDrawn="1"/>
        </p:nvSpPr>
        <p:spPr>
          <a:xfrm>
            <a:off x="385763" y="2966400"/>
            <a:ext cx="8398237" cy="270000"/>
          </a:xfrm>
          <a:prstGeom prst="rect">
            <a:avLst/>
          </a:prstGeom>
          <a:noFill/>
        </p:spPr>
        <p:txBody>
          <a:bodyPr wrap="square" lIns="109728" tIns="0" rIns="0" bIns="0" rtlCol="0">
            <a:noAutofit/>
          </a:bodyPr>
          <a:lstStyle/>
          <a:p>
            <a:r>
              <a:rPr lang="de-DE" sz="1600" b="0" i="0" kern="1200" baseline="0" dirty="0" err="1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Thünen</a:t>
            </a:r>
            <a:r>
              <a:rPr lang="de-DE" sz="1600" b="0" i="0" kern="1200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-Institut für XXX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5763" y="1655329"/>
            <a:ext cx="8398237" cy="576263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b="1" kern="1200" baseline="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Kapitel 1</a:t>
            </a:r>
          </a:p>
        </p:txBody>
      </p:sp>
      <p:sp>
        <p:nvSpPr>
          <p:cNvPr id="1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85763" y="2117697"/>
            <a:ext cx="8398237" cy="55562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kern="120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492715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Picture 2" descr="C:\Dokumente und Einstellungen\Eva2\Desktop\THUENEN\THUENEN_Markenzeichen\Screen\THUENEN_We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8000" y="162000"/>
            <a:ext cx="2304256" cy="921703"/>
          </a:xfrm>
          <a:prstGeom prst="rect">
            <a:avLst/>
          </a:prstGeom>
          <a:noFill/>
        </p:spPr>
      </p:pic>
      <p:sp>
        <p:nvSpPr>
          <p:cNvPr id="14" name="Rechteck 13"/>
          <p:cNvSpPr/>
          <p:nvPr userDrawn="1"/>
        </p:nvSpPr>
        <p:spPr>
          <a:xfrm>
            <a:off x="360000" y="3456000"/>
            <a:ext cx="8424000" cy="3402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 userDrawn="1"/>
        </p:nvSpPr>
        <p:spPr>
          <a:xfrm>
            <a:off x="360000" y="6156000"/>
            <a:ext cx="2808000" cy="70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21" name="Rechteck 20"/>
          <p:cNvSpPr/>
          <p:nvPr userDrawn="1"/>
        </p:nvSpPr>
        <p:spPr>
          <a:xfrm>
            <a:off x="3168000" y="6156000"/>
            <a:ext cx="2808000" cy="70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 userDrawn="1"/>
        </p:nvSpPr>
        <p:spPr>
          <a:xfrm>
            <a:off x="5976000" y="6156000"/>
            <a:ext cx="2808000" cy="70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78748" y="2009325"/>
            <a:ext cx="8408423" cy="496961"/>
          </a:xfrm>
        </p:spPr>
        <p:txBody>
          <a:bodyPr lIns="109728"/>
          <a:lstStyle>
            <a:lvl1pPr>
              <a:lnSpc>
                <a:spcPct val="100000"/>
              </a:lnSpc>
              <a:spcAft>
                <a:spcPts val="0"/>
              </a:spcAft>
              <a:defRPr sz="3400" baseline="0"/>
            </a:lvl1pPr>
          </a:lstStyle>
          <a:p>
            <a:r>
              <a:rPr lang="de-DE" dirty="0"/>
              <a:t>Hier könnte stehen: Für weitere Informationen</a:t>
            </a:r>
          </a:p>
        </p:txBody>
      </p:sp>
      <p:sp>
        <p:nvSpPr>
          <p:cNvPr id="20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75577" y="1508535"/>
            <a:ext cx="8408423" cy="552314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b="1" kern="1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Dies könnte der Abschlusstext sein</a:t>
            </a:r>
          </a:p>
        </p:txBody>
      </p:sp>
      <p:sp>
        <p:nvSpPr>
          <p:cNvPr id="26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5976000" y="3456000"/>
            <a:ext cx="2808575" cy="27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7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86436" y="2708920"/>
            <a:ext cx="4185564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1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vorname.nachname@thuenen.de</a:t>
            </a:r>
          </a:p>
        </p:txBody>
      </p:sp>
      <p:sp>
        <p:nvSpPr>
          <p:cNvPr id="28" name="Textplatzhalt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385029" y="2996952"/>
            <a:ext cx="8398971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0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de-DE" sz="1600" b="0" i="0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Thünen-Institut</a:t>
            </a:r>
            <a:r>
              <a:rPr lang="de-DE" sz="1600" b="0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 für XXX</a:t>
            </a:r>
          </a:p>
        </p:txBody>
      </p:sp>
      <p:sp>
        <p:nvSpPr>
          <p:cNvPr id="29" name="Textplatzhalt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4558064" y="2708920"/>
            <a:ext cx="4185564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1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www.thuenen.de</a:t>
            </a:r>
          </a:p>
        </p:txBody>
      </p:sp>
      <p:sp>
        <p:nvSpPr>
          <p:cNvPr id="30" name="Bildplatzhalter 14"/>
          <p:cNvSpPr>
            <a:spLocks noGrp="1"/>
          </p:cNvSpPr>
          <p:nvPr>
            <p:ph type="pic" sz="quarter" idx="20"/>
          </p:nvPr>
        </p:nvSpPr>
        <p:spPr>
          <a:xfrm>
            <a:off x="3167425" y="3456000"/>
            <a:ext cx="2808575" cy="27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1" name="Bildplatzhalter 14"/>
          <p:cNvSpPr>
            <a:spLocks noGrp="1"/>
          </p:cNvSpPr>
          <p:nvPr>
            <p:ph type="pic" sz="quarter" idx="21"/>
          </p:nvPr>
        </p:nvSpPr>
        <p:spPr>
          <a:xfrm>
            <a:off x="359425" y="3456000"/>
            <a:ext cx="2808575" cy="27000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3520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 userDrawn="1"/>
        </p:nvSpPr>
        <p:spPr>
          <a:xfrm>
            <a:off x="360000" y="3456000"/>
            <a:ext cx="8424000" cy="340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15" name="Rechteck 14"/>
          <p:cNvSpPr/>
          <p:nvPr userDrawn="1"/>
        </p:nvSpPr>
        <p:spPr>
          <a:xfrm>
            <a:off x="360000" y="6156000"/>
            <a:ext cx="2808000" cy="70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Picture 2" descr="C:\Dokumente und Einstellungen\Eva2\Desktop\THUENEN\THUENEN_Markenzeichen\Screen\THUENEN_We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8000" y="162000"/>
            <a:ext cx="2304256" cy="921703"/>
          </a:xfrm>
          <a:prstGeom prst="rect">
            <a:avLst/>
          </a:prstGeom>
          <a:noFill/>
        </p:spPr>
      </p:pic>
      <p:sp>
        <p:nvSpPr>
          <p:cNvPr id="24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168000" y="3456000"/>
            <a:ext cx="5616575" cy="2700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3168000" y="6156000"/>
            <a:ext cx="2808000" cy="702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 userDrawn="1"/>
        </p:nvSpPr>
        <p:spPr>
          <a:xfrm>
            <a:off x="5976000" y="6156000"/>
            <a:ext cx="2808000" cy="70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platzhalt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519462" y="6261062"/>
            <a:ext cx="2441575" cy="538162"/>
          </a:xfrm>
          <a:prstGeom prst="rect">
            <a:avLst/>
          </a:prstGeom>
        </p:spPr>
        <p:txBody>
          <a:bodyPr/>
          <a:lstStyle>
            <a:lvl1pPr>
              <a:lnSpc>
                <a:spcPts val="1680"/>
              </a:lnSpc>
              <a:spcAft>
                <a:spcPts val="300"/>
              </a:spcAft>
              <a:defRPr lang="de-DE" sz="1400" b="1" i="0" kern="1200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marL="0" lvl="0" algn="l" defTabSz="914400" rtl="0" eaLnBrk="1" latinLnBrk="0" hangingPunct="1"/>
            <a:r>
              <a:rPr lang="de-DE" dirty="0"/>
              <a:t>Ort</a:t>
            </a:r>
            <a:br>
              <a:rPr lang="de-DE" dirty="0"/>
            </a:br>
            <a:r>
              <a:rPr lang="de-DE" dirty="0"/>
              <a:t>Datum</a:t>
            </a:r>
          </a:p>
        </p:txBody>
      </p:sp>
      <p:sp>
        <p:nvSpPr>
          <p:cNvPr id="16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78748" y="2009325"/>
            <a:ext cx="8408423" cy="496961"/>
          </a:xfrm>
        </p:spPr>
        <p:txBody>
          <a:bodyPr lIns="109728"/>
          <a:lstStyle>
            <a:lvl1pPr>
              <a:lnSpc>
                <a:spcPct val="100000"/>
              </a:lnSpc>
              <a:spcAft>
                <a:spcPts val="0"/>
              </a:spcAft>
              <a:defRPr sz="3400" baseline="0"/>
            </a:lvl1pPr>
          </a:lstStyle>
          <a:p>
            <a:r>
              <a:rPr lang="de-DE" sz="3400" dirty="0">
                <a:solidFill>
                  <a:schemeClr val="tx2"/>
                </a:solidFill>
                <a:latin typeface="Calibri" pitchFamily="34" charset="0"/>
              </a:rPr>
              <a:t>Untertitel</a:t>
            </a:r>
            <a:endParaRPr lang="de-DE" dirty="0"/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75577" y="1508535"/>
            <a:ext cx="8408423" cy="552314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b="1" kern="1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Titel des Vortrags</a:t>
            </a:r>
          </a:p>
        </p:txBody>
      </p:sp>
      <p:sp>
        <p:nvSpPr>
          <p:cNvPr id="19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86436" y="2708920"/>
            <a:ext cx="8397564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1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23" name="Textplatzhalt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385029" y="2996952"/>
            <a:ext cx="8398971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0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de-DE" sz="1600" b="0" i="0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Thünen-Institut</a:t>
            </a:r>
            <a:r>
              <a:rPr lang="de-DE" sz="1600" b="0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 für XXX</a:t>
            </a:r>
          </a:p>
        </p:txBody>
      </p:sp>
    </p:spTree>
    <p:extLst>
      <p:ext uri="{BB962C8B-B14F-4D97-AF65-F5344CB8AC3E}">
        <p14:creationId xmlns:p14="http://schemas.microsoft.com/office/powerpoint/2010/main" val="716296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u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-11875"/>
            <a:ext cx="9144000" cy="11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0"/>
            <a:ext cx="8424000" cy="97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einzeilig</a:t>
            </a:r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1508124"/>
            <a:ext cx="8388464" cy="4370675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  <a:lvl2pPr marL="432000">
              <a:spcAft>
                <a:spcPts val="600"/>
              </a:spcAft>
              <a:defRPr sz="2400" b="0"/>
            </a:lvl2pPr>
            <a:lvl3pPr marL="648000" indent="-216000">
              <a:buFont typeface="Symbol" pitchFamily="18" charset="2"/>
              <a:buChar char="-"/>
              <a:defRPr/>
            </a:lvl3pPr>
          </a:lstStyle>
          <a:p>
            <a:r>
              <a:rPr lang="de-DE" dirty="0"/>
              <a:t>Dieser Text steht in der ersten Ebene</a:t>
            </a:r>
          </a:p>
          <a:p>
            <a:pPr lvl="1"/>
            <a:r>
              <a:rPr lang="de-DE" dirty="0"/>
              <a:t>Hier kommt der Text für die zweite Ebene</a:t>
            </a:r>
          </a:p>
          <a:p>
            <a:pPr lvl="2"/>
            <a:r>
              <a:rPr lang="de-DE" dirty="0"/>
              <a:t>Und hier Text für Ebene drei</a:t>
            </a:r>
          </a:p>
        </p:txBody>
      </p:sp>
    </p:spTree>
    <p:extLst>
      <p:ext uri="{BB962C8B-B14F-4D97-AF65-F5344CB8AC3E}">
        <p14:creationId xmlns:p14="http://schemas.microsoft.com/office/powerpoint/2010/main" val="1513234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orizontal (blau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-11875"/>
            <a:ext cx="9144000" cy="11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0"/>
            <a:ext cx="8424000" cy="97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einzeilig</a:t>
            </a:r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1"/>
          </p:nvPr>
        </p:nvSpPr>
        <p:spPr>
          <a:xfrm>
            <a:off x="360000" y="1512000"/>
            <a:ext cx="4104000" cy="26784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680000" y="1508124"/>
            <a:ext cx="4104000" cy="4370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4263525"/>
            <a:ext cx="4104000" cy="218008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/>
              <a:t>Hier kann eine Bildunterschrift stehen</a:t>
            </a:r>
          </a:p>
        </p:txBody>
      </p:sp>
    </p:spTree>
    <p:extLst>
      <p:ext uri="{BB962C8B-B14F-4D97-AF65-F5344CB8AC3E}">
        <p14:creationId xmlns:p14="http://schemas.microsoft.com/office/powerpoint/2010/main" val="3113553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ertikal (blau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-11875"/>
            <a:ext cx="9144000" cy="11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62000"/>
            <a:ext cx="8424000" cy="486000"/>
          </a:xfrm>
          <a:prstGeom prst="rect">
            <a:avLst/>
          </a:prstGeom>
        </p:spPr>
        <p:txBody>
          <a:bodyPr/>
          <a:lstStyle>
            <a:lvl1pPr>
              <a:defRPr sz="2600" baseline="0"/>
            </a:lvl1pPr>
          </a:lstStyle>
          <a:p>
            <a:r>
              <a:rPr lang="de-DE" dirty="0"/>
              <a:t>Nachhaltig oder überfischt?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522000"/>
            <a:ext cx="8424862" cy="486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500"/>
              </a:lnSpc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steht die zweite Zeile der Headline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240000" y="1508124"/>
            <a:ext cx="5544000" cy="437067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360000" y="1508124"/>
            <a:ext cx="2667600" cy="3693875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5275125"/>
            <a:ext cx="2667600" cy="720000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/>
              <a:t>Hier kann eine Bildunterschrift stehen</a:t>
            </a:r>
          </a:p>
        </p:txBody>
      </p:sp>
    </p:spTree>
    <p:extLst>
      <p:ext uri="{BB962C8B-B14F-4D97-AF65-F5344CB8AC3E}">
        <p14:creationId xmlns:p14="http://schemas.microsoft.com/office/powerpoint/2010/main" val="2229530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(blau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-23750"/>
            <a:ext cx="9144000" cy="688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 userDrawn="1"/>
        </p:nvSpPr>
        <p:spPr>
          <a:xfrm>
            <a:off x="360000" y="3456000"/>
            <a:ext cx="8424000" cy="340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360000" y="6156000"/>
            <a:ext cx="2808000" cy="70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3168000" y="6156000"/>
            <a:ext cx="2808000" cy="70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 userDrawn="1"/>
        </p:nvSpPr>
        <p:spPr>
          <a:xfrm>
            <a:off x="5976000" y="6156000"/>
            <a:ext cx="2808000" cy="70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168000" y="3456000"/>
            <a:ext cx="5616575" cy="27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539750" y="6275664"/>
            <a:ext cx="2440970" cy="5377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/>
            <a:r>
              <a:rPr lang="de-DE" sz="1400" b="1" i="0" kern="1200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Ort</a:t>
            </a:r>
            <a:br>
              <a:rPr lang="de-DE" sz="1400" b="1" i="0" kern="1200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de-DE" sz="1400" b="1" i="0" kern="1200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Datum</a:t>
            </a:r>
          </a:p>
        </p:txBody>
      </p:sp>
      <p:sp>
        <p:nvSpPr>
          <p:cNvPr id="13" name="Textfeld 12"/>
          <p:cNvSpPr txBox="1"/>
          <p:nvPr userDrawn="1"/>
        </p:nvSpPr>
        <p:spPr>
          <a:xfrm>
            <a:off x="385763" y="2731591"/>
            <a:ext cx="8398237" cy="270000"/>
          </a:xfrm>
          <a:prstGeom prst="rect">
            <a:avLst/>
          </a:prstGeom>
          <a:noFill/>
        </p:spPr>
        <p:txBody>
          <a:bodyPr wrap="square" lIns="109728" tIns="0" rIns="0" bIns="0" rtlCol="0">
            <a:noAutofit/>
          </a:bodyPr>
          <a:lstStyle/>
          <a:p>
            <a:r>
              <a:rPr lang="de-DE" sz="1600" b="1" i="0" kern="1200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Vorname Nachname</a:t>
            </a:r>
          </a:p>
        </p:txBody>
      </p:sp>
      <p:sp>
        <p:nvSpPr>
          <p:cNvPr id="15" name="Textfeld 14"/>
          <p:cNvSpPr txBox="1"/>
          <p:nvPr userDrawn="1"/>
        </p:nvSpPr>
        <p:spPr>
          <a:xfrm>
            <a:off x="385763" y="2966400"/>
            <a:ext cx="8398237" cy="270000"/>
          </a:xfrm>
          <a:prstGeom prst="rect">
            <a:avLst/>
          </a:prstGeom>
          <a:noFill/>
        </p:spPr>
        <p:txBody>
          <a:bodyPr wrap="square" lIns="109728" tIns="0" rIns="0" bIns="0" rtlCol="0">
            <a:noAutofit/>
          </a:bodyPr>
          <a:lstStyle/>
          <a:p>
            <a:r>
              <a:rPr lang="de-DE" sz="1600" b="0" i="0" kern="1200" baseline="0" dirty="0" err="1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Thünen</a:t>
            </a:r>
            <a:r>
              <a:rPr lang="de-DE" sz="1600" b="0" i="0" kern="1200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-Institut für XXX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5763" y="1655329"/>
            <a:ext cx="8398237" cy="576263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b="1" kern="1200" baseline="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Kapitel 1</a:t>
            </a:r>
          </a:p>
        </p:txBody>
      </p:sp>
      <p:sp>
        <p:nvSpPr>
          <p:cNvPr id="1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85763" y="2117697"/>
            <a:ext cx="8398237" cy="55562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kern="120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840932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 userDrawn="1"/>
        </p:nvSpPr>
        <p:spPr>
          <a:xfrm>
            <a:off x="360000" y="3456000"/>
            <a:ext cx="8424000" cy="340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15" name="Rechteck 14"/>
          <p:cNvSpPr/>
          <p:nvPr userDrawn="1"/>
        </p:nvSpPr>
        <p:spPr>
          <a:xfrm>
            <a:off x="360000" y="6156000"/>
            <a:ext cx="2808000" cy="70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Picture 2" descr="C:\Dokumente und Einstellungen\Eva2\Desktop\THUENEN\THUENEN_Markenzeichen\Screen\THUENEN_We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8000" y="162000"/>
            <a:ext cx="2304256" cy="921703"/>
          </a:xfrm>
          <a:prstGeom prst="rect">
            <a:avLst/>
          </a:prstGeom>
          <a:noFill/>
        </p:spPr>
      </p:pic>
      <p:sp>
        <p:nvSpPr>
          <p:cNvPr id="20" name="Rechteck 19"/>
          <p:cNvSpPr/>
          <p:nvPr userDrawn="1"/>
        </p:nvSpPr>
        <p:spPr>
          <a:xfrm>
            <a:off x="3168000" y="6156000"/>
            <a:ext cx="2808000" cy="702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 userDrawn="1"/>
        </p:nvSpPr>
        <p:spPr>
          <a:xfrm>
            <a:off x="5976000" y="6156000"/>
            <a:ext cx="2808000" cy="70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78748" y="2009325"/>
            <a:ext cx="8408423" cy="496961"/>
          </a:xfrm>
        </p:spPr>
        <p:txBody>
          <a:bodyPr lIns="109728"/>
          <a:lstStyle>
            <a:lvl1pPr>
              <a:lnSpc>
                <a:spcPct val="100000"/>
              </a:lnSpc>
              <a:spcAft>
                <a:spcPts val="0"/>
              </a:spcAft>
              <a:defRPr sz="3400" baseline="0"/>
            </a:lvl1pPr>
          </a:lstStyle>
          <a:p>
            <a:r>
              <a:rPr lang="de-DE" dirty="0"/>
              <a:t>Hier könnte stehen: Für weitere Informationen</a:t>
            </a:r>
          </a:p>
        </p:txBody>
      </p:sp>
      <p:sp>
        <p:nvSpPr>
          <p:cNvPr id="21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75577" y="1508535"/>
            <a:ext cx="8408423" cy="552314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b="1" kern="1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Dies könnte der Abschlusstext sein</a:t>
            </a:r>
          </a:p>
        </p:txBody>
      </p:sp>
      <p:sp>
        <p:nvSpPr>
          <p:cNvPr id="22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5976000" y="3456000"/>
            <a:ext cx="2808575" cy="27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7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86436" y="2708920"/>
            <a:ext cx="4185564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1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vorname.nachname@thuenen.de</a:t>
            </a:r>
          </a:p>
        </p:txBody>
      </p:sp>
      <p:sp>
        <p:nvSpPr>
          <p:cNvPr id="29" name="Textplatzhalt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385029" y="2996952"/>
            <a:ext cx="8398971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0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de-DE" sz="1600" b="0" i="0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Thünen-Institut</a:t>
            </a:r>
            <a:r>
              <a:rPr lang="de-DE" sz="1600" b="0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 für XXX</a:t>
            </a:r>
          </a:p>
        </p:txBody>
      </p:sp>
      <p:sp>
        <p:nvSpPr>
          <p:cNvPr id="30" name="Textplatzhalt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4558064" y="2708920"/>
            <a:ext cx="4185564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1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www.thuenen.de</a:t>
            </a:r>
          </a:p>
        </p:txBody>
      </p:sp>
      <p:sp>
        <p:nvSpPr>
          <p:cNvPr id="31" name="Bildplatzhalter 14"/>
          <p:cNvSpPr>
            <a:spLocks noGrp="1"/>
          </p:cNvSpPr>
          <p:nvPr>
            <p:ph type="pic" sz="quarter" idx="20"/>
          </p:nvPr>
        </p:nvSpPr>
        <p:spPr>
          <a:xfrm>
            <a:off x="3167425" y="3456000"/>
            <a:ext cx="2808575" cy="27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2" name="Bildplatzhalter 14"/>
          <p:cNvSpPr>
            <a:spLocks noGrp="1"/>
          </p:cNvSpPr>
          <p:nvPr>
            <p:ph type="pic" sz="quarter" idx="21"/>
          </p:nvPr>
        </p:nvSpPr>
        <p:spPr>
          <a:xfrm>
            <a:off x="359425" y="3456000"/>
            <a:ext cx="2808575" cy="27000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9683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 userDrawn="1"/>
        </p:nvSpPr>
        <p:spPr>
          <a:xfrm>
            <a:off x="360000" y="3456000"/>
            <a:ext cx="8424000" cy="340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15" name="Rechteck 14"/>
          <p:cNvSpPr/>
          <p:nvPr userDrawn="1"/>
        </p:nvSpPr>
        <p:spPr>
          <a:xfrm>
            <a:off x="360000" y="6156000"/>
            <a:ext cx="2808000" cy="702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Picture 2" descr="C:\Dokumente und Einstellungen\Eva2\Desktop\THUENEN\THUENEN_Markenzeichen\Screen\THUENEN_We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8000" y="162000"/>
            <a:ext cx="2304256" cy="921703"/>
          </a:xfrm>
          <a:prstGeom prst="rect">
            <a:avLst/>
          </a:prstGeom>
          <a:noFill/>
        </p:spPr>
      </p:pic>
      <p:sp>
        <p:nvSpPr>
          <p:cNvPr id="24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168000" y="3456000"/>
            <a:ext cx="5616575" cy="2700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3168000" y="6156000"/>
            <a:ext cx="2808000" cy="70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 userDrawn="1"/>
        </p:nvSpPr>
        <p:spPr>
          <a:xfrm>
            <a:off x="5976000" y="6156000"/>
            <a:ext cx="2808000" cy="70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platzhalt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519462" y="6261062"/>
            <a:ext cx="2441575" cy="538162"/>
          </a:xfrm>
          <a:prstGeom prst="rect">
            <a:avLst/>
          </a:prstGeom>
        </p:spPr>
        <p:txBody>
          <a:bodyPr/>
          <a:lstStyle>
            <a:lvl1pPr>
              <a:lnSpc>
                <a:spcPts val="1680"/>
              </a:lnSpc>
              <a:spcAft>
                <a:spcPts val="300"/>
              </a:spcAft>
              <a:defRPr lang="de-DE" sz="1400" b="1" i="0" kern="1200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marL="0" lvl="0" algn="l" defTabSz="914400" rtl="0" eaLnBrk="1" latinLnBrk="0" hangingPunct="1"/>
            <a:r>
              <a:rPr lang="de-DE" dirty="0"/>
              <a:t>Ort</a:t>
            </a:r>
            <a:br>
              <a:rPr lang="de-DE" dirty="0"/>
            </a:br>
            <a:r>
              <a:rPr lang="de-DE" dirty="0"/>
              <a:t>Datum</a:t>
            </a:r>
          </a:p>
        </p:txBody>
      </p:sp>
      <p:sp>
        <p:nvSpPr>
          <p:cNvPr id="16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78748" y="2009325"/>
            <a:ext cx="8408423" cy="496961"/>
          </a:xfrm>
        </p:spPr>
        <p:txBody>
          <a:bodyPr lIns="109728"/>
          <a:lstStyle>
            <a:lvl1pPr>
              <a:lnSpc>
                <a:spcPct val="100000"/>
              </a:lnSpc>
              <a:spcAft>
                <a:spcPts val="0"/>
              </a:spcAft>
              <a:defRPr sz="3400" baseline="0"/>
            </a:lvl1pPr>
          </a:lstStyle>
          <a:p>
            <a:r>
              <a:rPr lang="de-DE" sz="3400" dirty="0">
                <a:solidFill>
                  <a:schemeClr val="tx2"/>
                </a:solidFill>
                <a:latin typeface="Calibri" pitchFamily="34" charset="0"/>
              </a:rPr>
              <a:t>Untertitel</a:t>
            </a:r>
            <a:endParaRPr lang="de-DE" dirty="0"/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75577" y="1508535"/>
            <a:ext cx="8408423" cy="552314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b="1" kern="1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Titel des Vortrags</a:t>
            </a:r>
          </a:p>
        </p:txBody>
      </p:sp>
      <p:sp>
        <p:nvSpPr>
          <p:cNvPr id="19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86436" y="2708920"/>
            <a:ext cx="8397564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1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23" name="Textplatzhalt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385029" y="2996952"/>
            <a:ext cx="8398971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0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de-DE" sz="1600" b="0" i="0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Thünen-Institut</a:t>
            </a:r>
            <a:r>
              <a:rPr lang="de-DE" sz="1600" b="0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 für XXX</a:t>
            </a:r>
          </a:p>
        </p:txBody>
      </p:sp>
    </p:spTree>
    <p:extLst>
      <p:ext uri="{BB962C8B-B14F-4D97-AF65-F5344CB8AC3E}">
        <p14:creationId xmlns:p14="http://schemas.microsoft.com/office/powerpoint/2010/main" val="345303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-20320"/>
            <a:ext cx="9144000" cy="11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einzeilig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1508124"/>
            <a:ext cx="8388464" cy="4370675"/>
          </a:xfrm>
        </p:spPr>
        <p:txBody>
          <a:bodyPr/>
          <a:lstStyle>
            <a:lvl1pPr>
              <a:lnSpc>
                <a:spcPct val="100000"/>
              </a:lnSpc>
              <a:defRPr sz="2800" b="1"/>
            </a:lvl1pPr>
            <a:lvl2pPr marL="432000">
              <a:lnSpc>
                <a:spcPct val="100000"/>
              </a:lnSpc>
              <a:spcAft>
                <a:spcPts val="600"/>
              </a:spcAft>
              <a:defRPr sz="2400" b="0"/>
            </a:lvl2pPr>
            <a:lvl3pPr marL="648000">
              <a:lnSpc>
                <a:spcPct val="100000"/>
              </a:lnSpc>
              <a:defRPr/>
            </a:lvl3pPr>
          </a:lstStyle>
          <a:p>
            <a:pPr>
              <a:lnSpc>
                <a:spcPct val="100000"/>
              </a:lnSpc>
            </a:pPr>
            <a:r>
              <a:rPr lang="de-DE" dirty="0"/>
              <a:t>Dieser Text steht für die erste Ebene</a:t>
            </a:r>
          </a:p>
          <a:p>
            <a:pPr lvl="1"/>
            <a:r>
              <a:rPr lang="de-DE" dirty="0"/>
              <a:t>Hier der Text für die zweite Ebene</a:t>
            </a:r>
          </a:p>
          <a:p>
            <a:pPr lvl="2"/>
            <a:r>
              <a:rPr lang="de-DE" dirty="0"/>
              <a:t>Und hier der Text für Ebene drei</a:t>
            </a:r>
          </a:p>
        </p:txBody>
      </p:sp>
    </p:spTree>
    <p:extLst>
      <p:ext uri="{BB962C8B-B14F-4D97-AF65-F5344CB8AC3E}">
        <p14:creationId xmlns:p14="http://schemas.microsoft.com/office/powerpoint/2010/main" val="541945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-11875"/>
            <a:ext cx="9144000" cy="11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0"/>
            <a:ext cx="8424000" cy="97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einzeilig</a:t>
            </a:r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1508124"/>
            <a:ext cx="8388464" cy="4370675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  <a:lvl2pPr marL="432000">
              <a:spcAft>
                <a:spcPts val="600"/>
              </a:spcAft>
              <a:defRPr sz="2400" b="0"/>
            </a:lvl2pPr>
            <a:lvl3pPr marL="648000" indent="-216000">
              <a:buFont typeface="Symbol" pitchFamily="18" charset="2"/>
              <a:buChar char="-"/>
              <a:defRPr/>
            </a:lvl3pPr>
          </a:lstStyle>
          <a:p>
            <a:r>
              <a:rPr lang="de-DE" dirty="0"/>
              <a:t>Dieser Text steht in der ersten Ebene</a:t>
            </a:r>
          </a:p>
          <a:p>
            <a:pPr lvl="1"/>
            <a:r>
              <a:rPr lang="de-DE" dirty="0"/>
              <a:t>Hier kommt der Text für die zweite Ebene</a:t>
            </a:r>
          </a:p>
          <a:p>
            <a:pPr lvl="2"/>
            <a:r>
              <a:rPr lang="de-DE" dirty="0"/>
              <a:t>Und hier Text für Ebene drei</a:t>
            </a:r>
          </a:p>
        </p:txBody>
      </p:sp>
    </p:spTree>
    <p:extLst>
      <p:ext uri="{BB962C8B-B14F-4D97-AF65-F5344CB8AC3E}">
        <p14:creationId xmlns:p14="http://schemas.microsoft.com/office/powerpoint/2010/main" val="425951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orizontal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-11875"/>
            <a:ext cx="9144000" cy="11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0"/>
            <a:ext cx="8424000" cy="97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einzeilig</a:t>
            </a:r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1"/>
          </p:nvPr>
        </p:nvSpPr>
        <p:spPr>
          <a:xfrm>
            <a:off x="360000" y="1512000"/>
            <a:ext cx="4104000" cy="26784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680000" y="1508124"/>
            <a:ext cx="4104000" cy="4370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4263525"/>
            <a:ext cx="4104000" cy="218008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/>
              <a:t>Hier kann eine Bildunterschrift stehen</a:t>
            </a:r>
          </a:p>
        </p:txBody>
      </p:sp>
    </p:spTree>
    <p:extLst>
      <p:ext uri="{BB962C8B-B14F-4D97-AF65-F5344CB8AC3E}">
        <p14:creationId xmlns:p14="http://schemas.microsoft.com/office/powerpoint/2010/main" val="3489670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ertikal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-11875"/>
            <a:ext cx="9144000" cy="11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62000"/>
            <a:ext cx="8424000" cy="486000"/>
          </a:xfrm>
          <a:prstGeom prst="rect">
            <a:avLst/>
          </a:prstGeom>
        </p:spPr>
        <p:txBody>
          <a:bodyPr/>
          <a:lstStyle>
            <a:lvl1pPr>
              <a:defRPr sz="2600" baseline="0"/>
            </a:lvl1pPr>
          </a:lstStyle>
          <a:p>
            <a:r>
              <a:rPr lang="de-DE" dirty="0"/>
              <a:t>Nachhaltig oder überfischt?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522000"/>
            <a:ext cx="8424862" cy="486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500"/>
              </a:lnSpc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steht die zweite Zeile der Headline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240000" y="1508124"/>
            <a:ext cx="5544000" cy="437067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360000" y="1512000"/>
            <a:ext cx="2667600" cy="36900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5275125"/>
            <a:ext cx="2667600" cy="720000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/>
              <a:t>Hier kann eine Bildunterschrift stehen</a:t>
            </a:r>
          </a:p>
        </p:txBody>
      </p:sp>
    </p:spTree>
    <p:extLst>
      <p:ext uri="{BB962C8B-B14F-4D97-AF65-F5344CB8AC3E}">
        <p14:creationId xmlns:p14="http://schemas.microsoft.com/office/powerpoint/2010/main" val="4240642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-23750"/>
            <a:ext cx="9144000" cy="69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 userDrawn="1"/>
        </p:nvSpPr>
        <p:spPr>
          <a:xfrm>
            <a:off x="360000" y="3456000"/>
            <a:ext cx="8424000" cy="340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360000" y="6156000"/>
            <a:ext cx="2808000" cy="702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3168000" y="6156000"/>
            <a:ext cx="2808000" cy="70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 userDrawn="1"/>
        </p:nvSpPr>
        <p:spPr>
          <a:xfrm>
            <a:off x="5976000" y="6156000"/>
            <a:ext cx="2808000" cy="70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168000" y="3456000"/>
            <a:ext cx="5616575" cy="27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539750" y="6275664"/>
            <a:ext cx="2440970" cy="5377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/>
            <a:r>
              <a:rPr lang="de-DE" sz="1400" b="1" i="0" kern="1200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Ort</a:t>
            </a:r>
            <a:br>
              <a:rPr lang="de-DE" sz="1400" b="1" i="0" kern="1200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de-DE" sz="1400" b="1" i="0" kern="1200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Datum</a:t>
            </a:r>
          </a:p>
        </p:txBody>
      </p:sp>
      <p:sp>
        <p:nvSpPr>
          <p:cNvPr id="13" name="Textfeld 12"/>
          <p:cNvSpPr txBox="1"/>
          <p:nvPr userDrawn="1"/>
        </p:nvSpPr>
        <p:spPr>
          <a:xfrm>
            <a:off x="385763" y="2731591"/>
            <a:ext cx="8398237" cy="270000"/>
          </a:xfrm>
          <a:prstGeom prst="rect">
            <a:avLst/>
          </a:prstGeom>
          <a:noFill/>
        </p:spPr>
        <p:txBody>
          <a:bodyPr wrap="square" lIns="109728" tIns="0" rIns="0" bIns="0" rtlCol="0">
            <a:noAutofit/>
          </a:bodyPr>
          <a:lstStyle/>
          <a:p>
            <a:r>
              <a:rPr lang="de-DE" sz="1600" b="1" i="0" kern="1200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Vorname Nachname</a:t>
            </a:r>
          </a:p>
        </p:txBody>
      </p:sp>
      <p:sp>
        <p:nvSpPr>
          <p:cNvPr id="15" name="Textfeld 14"/>
          <p:cNvSpPr txBox="1"/>
          <p:nvPr userDrawn="1"/>
        </p:nvSpPr>
        <p:spPr>
          <a:xfrm>
            <a:off x="385763" y="2966400"/>
            <a:ext cx="8398237" cy="270000"/>
          </a:xfrm>
          <a:prstGeom prst="rect">
            <a:avLst/>
          </a:prstGeom>
          <a:noFill/>
        </p:spPr>
        <p:txBody>
          <a:bodyPr wrap="square" lIns="109728" tIns="0" rIns="0" bIns="0" rtlCol="0">
            <a:noAutofit/>
          </a:bodyPr>
          <a:lstStyle/>
          <a:p>
            <a:r>
              <a:rPr lang="de-DE" sz="1600" b="0" i="0" kern="1200" baseline="0" dirty="0" err="1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Thünen</a:t>
            </a:r>
            <a:r>
              <a:rPr lang="de-DE" sz="1600" b="0" i="0" kern="1200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-Institut für XXX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5763" y="1655329"/>
            <a:ext cx="8398237" cy="576263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b="1" kern="1200" baseline="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Kapitel 1</a:t>
            </a:r>
          </a:p>
        </p:txBody>
      </p:sp>
      <p:sp>
        <p:nvSpPr>
          <p:cNvPr id="1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85763" y="2117697"/>
            <a:ext cx="8398237" cy="55562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kern="120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2544891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 userDrawn="1"/>
        </p:nvSpPr>
        <p:spPr>
          <a:xfrm>
            <a:off x="360000" y="3456000"/>
            <a:ext cx="8424000" cy="340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15" name="Rechteck 14"/>
          <p:cNvSpPr/>
          <p:nvPr userDrawn="1"/>
        </p:nvSpPr>
        <p:spPr>
          <a:xfrm>
            <a:off x="360000" y="6156000"/>
            <a:ext cx="2808000" cy="702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Picture 2" descr="C:\Dokumente und Einstellungen\Eva2\Desktop\THUENEN\THUENEN_Markenzeichen\Screen\THUENEN_We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8000" y="162000"/>
            <a:ext cx="2304256" cy="921703"/>
          </a:xfrm>
          <a:prstGeom prst="rect">
            <a:avLst/>
          </a:prstGeom>
          <a:noFill/>
        </p:spPr>
      </p:pic>
      <p:sp>
        <p:nvSpPr>
          <p:cNvPr id="20" name="Rechteck 19"/>
          <p:cNvSpPr/>
          <p:nvPr userDrawn="1"/>
        </p:nvSpPr>
        <p:spPr>
          <a:xfrm>
            <a:off x="3168000" y="6156000"/>
            <a:ext cx="2808000" cy="70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 userDrawn="1"/>
        </p:nvSpPr>
        <p:spPr>
          <a:xfrm>
            <a:off x="5976000" y="6156000"/>
            <a:ext cx="2808000" cy="70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78748" y="2009325"/>
            <a:ext cx="8408423" cy="496961"/>
          </a:xfrm>
        </p:spPr>
        <p:txBody>
          <a:bodyPr lIns="109728"/>
          <a:lstStyle>
            <a:lvl1pPr>
              <a:lnSpc>
                <a:spcPct val="100000"/>
              </a:lnSpc>
              <a:spcAft>
                <a:spcPts val="0"/>
              </a:spcAft>
              <a:defRPr sz="3400" baseline="0"/>
            </a:lvl1pPr>
          </a:lstStyle>
          <a:p>
            <a:r>
              <a:rPr lang="de-DE" dirty="0"/>
              <a:t>Hier könnte stehen: Für weitere Informationen</a:t>
            </a:r>
          </a:p>
        </p:txBody>
      </p:sp>
      <p:sp>
        <p:nvSpPr>
          <p:cNvPr id="21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75577" y="1508535"/>
            <a:ext cx="8408423" cy="552314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b="1" kern="1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Dies könnte der Abschlusstext sein</a:t>
            </a:r>
          </a:p>
        </p:txBody>
      </p:sp>
      <p:sp>
        <p:nvSpPr>
          <p:cNvPr id="22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5976000" y="3456000"/>
            <a:ext cx="2808575" cy="27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7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86436" y="2708920"/>
            <a:ext cx="4185564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1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vorname.nachname@thuenen.de</a:t>
            </a:r>
          </a:p>
        </p:txBody>
      </p:sp>
      <p:sp>
        <p:nvSpPr>
          <p:cNvPr id="29" name="Textplatzhalt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385029" y="2996952"/>
            <a:ext cx="8398971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0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de-DE" sz="1600" b="0" i="0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Thünen-Institut</a:t>
            </a:r>
            <a:r>
              <a:rPr lang="de-DE" sz="1600" b="0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 für XXX</a:t>
            </a:r>
          </a:p>
        </p:txBody>
      </p:sp>
      <p:sp>
        <p:nvSpPr>
          <p:cNvPr id="30" name="Textplatzhalt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4558064" y="2708920"/>
            <a:ext cx="4185564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1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www.thuenen.de</a:t>
            </a:r>
          </a:p>
        </p:txBody>
      </p:sp>
      <p:sp>
        <p:nvSpPr>
          <p:cNvPr id="31" name="Bildplatzhalter 14"/>
          <p:cNvSpPr>
            <a:spLocks noGrp="1"/>
          </p:cNvSpPr>
          <p:nvPr>
            <p:ph type="pic" sz="quarter" idx="20"/>
          </p:nvPr>
        </p:nvSpPr>
        <p:spPr>
          <a:xfrm>
            <a:off x="3167425" y="3456000"/>
            <a:ext cx="2808575" cy="27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2" name="Bildplatzhalter 14"/>
          <p:cNvSpPr>
            <a:spLocks noGrp="1"/>
          </p:cNvSpPr>
          <p:nvPr>
            <p:ph type="pic" sz="quarter" idx="21"/>
          </p:nvPr>
        </p:nvSpPr>
        <p:spPr>
          <a:xfrm>
            <a:off x="359425" y="3456000"/>
            <a:ext cx="2808575" cy="27000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205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orizontal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-20320"/>
            <a:ext cx="9144000" cy="11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einzeilig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/>
          </p:nvPr>
        </p:nvSpPr>
        <p:spPr>
          <a:xfrm>
            <a:off x="360000" y="1506684"/>
            <a:ext cx="4104000" cy="26784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680000" y="1508124"/>
            <a:ext cx="4104000" cy="437067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4263525"/>
            <a:ext cx="4104000" cy="218008"/>
          </a:xfrm>
        </p:spPr>
        <p:txBody>
          <a:bodyPr>
            <a:sp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/>
              <a:t>Hier kann eine Bildunterschrift stehen</a:t>
            </a:r>
          </a:p>
        </p:txBody>
      </p:sp>
    </p:spTree>
    <p:extLst>
      <p:ext uri="{BB962C8B-B14F-4D97-AF65-F5344CB8AC3E}">
        <p14:creationId xmlns:p14="http://schemas.microsoft.com/office/powerpoint/2010/main" val="76245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ertikal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-20320"/>
            <a:ext cx="9144000" cy="11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62000"/>
            <a:ext cx="8424000" cy="486000"/>
          </a:xfrm>
        </p:spPr>
        <p:txBody>
          <a:bodyPr/>
          <a:lstStyle>
            <a:lvl1pPr>
              <a:defRPr sz="2600" baseline="0"/>
            </a:lvl1pPr>
          </a:lstStyle>
          <a:p>
            <a:r>
              <a:rPr lang="de-DE" dirty="0"/>
              <a:t>Nachhaltig oder überfischt?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522000"/>
            <a:ext cx="8424862" cy="486000"/>
          </a:xfrm>
        </p:spPr>
        <p:txBody>
          <a:bodyPr anchor="b" anchorCtr="0"/>
          <a:lstStyle>
            <a:lvl1pPr>
              <a:lnSpc>
                <a:spcPts val="3500"/>
              </a:lnSpc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steht die zweite Zeile der Headline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240000" y="1508124"/>
            <a:ext cx="5544000" cy="437067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360000" y="1503196"/>
            <a:ext cx="2667600" cy="369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5275125"/>
            <a:ext cx="2667600" cy="720000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/>
              <a:t>Hier kann eine Bildunterschrift stehen</a:t>
            </a:r>
          </a:p>
        </p:txBody>
      </p:sp>
    </p:spTree>
    <p:extLst>
      <p:ext uri="{BB962C8B-B14F-4D97-AF65-F5344CB8AC3E}">
        <p14:creationId xmlns:p14="http://schemas.microsoft.com/office/powerpoint/2010/main" val="46610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-54768"/>
            <a:ext cx="9144000" cy="6912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360000" y="3456000"/>
            <a:ext cx="8424000" cy="340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 userDrawn="1"/>
        </p:nvSpPr>
        <p:spPr>
          <a:xfrm>
            <a:off x="360000" y="6156000"/>
            <a:ext cx="2808000" cy="70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5976000" y="6156000"/>
            <a:ext cx="2808000" cy="70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168000" y="3456000"/>
            <a:ext cx="5616575" cy="27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1" name="Textfeld 20"/>
          <p:cNvSpPr txBox="1"/>
          <p:nvPr userDrawn="1"/>
        </p:nvSpPr>
        <p:spPr>
          <a:xfrm>
            <a:off x="385763" y="2731591"/>
            <a:ext cx="8398237" cy="270000"/>
          </a:xfrm>
          <a:prstGeom prst="rect">
            <a:avLst/>
          </a:prstGeom>
          <a:noFill/>
        </p:spPr>
        <p:txBody>
          <a:bodyPr wrap="square" lIns="109728" tIns="0" rIns="0" bIns="0" rtlCol="0">
            <a:noAutofit/>
          </a:bodyPr>
          <a:lstStyle/>
          <a:p>
            <a:r>
              <a:rPr lang="de-DE" sz="1600" b="1" i="0" kern="1200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Vorname Nachname</a:t>
            </a:r>
          </a:p>
        </p:txBody>
      </p:sp>
      <p:sp>
        <p:nvSpPr>
          <p:cNvPr id="22" name="Textfeld 21"/>
          <p:cNvSpPr txBox="1"/>
          <p:nvPr userDrawn="1"/>
        </p:nvSpPr>
        <p:spPr>
          <a:xfrm>
            <a:off x="385763" y="2966400"/>
            <a:ext cx="8398237" cy="270000"/>
          </a:xfrm>
          <a:prstGeom prst="rect">
            <a:avLst/>
          </a:prstGeom>
          <a:noFill/>
        </p:spPr>
        <p:txBody>
          <a:bodyPr wrap="square" lIns="109728" tIns="0" rIns="0" bIns="0" rtlCol="0">
            <a:noAutofit/>
          </a:bodyPr>
          <a:lstStyle/>
          <a:p>
            <a:r>
              <a:rPr lang="de-DE" sz="1600" b="0" i="0" kern="1200" baseline="0" dirty="0" err="1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Thünen</a:t>
            </a:r>
            <a:r>
              <a:rPr lang="de-DE" sz="1600" b="0" i="0" kern="1200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-Institut für XXX</a:t>
            </a:r>
          </a:p>
        </p:txBody>
      </p:sp>
      <p:sp>
        <p:nvSpPr>
          <p:cNvPr id="23" name="Textfeld 22"/>
          <p:cNvSpPr txBox="1"/>
          <p:nvPr userDrawn="1"/>
        </p:nvSpPr>
        <p:spPr>
          <a:xfrm>
            <a:off x="539750" y="6275664"/>
            <a:ext cx="2440970" cy="5377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/>
            <a:r>
              <a:rPr lang="de-DE" sz="1400" b="1" i="0" kern="1200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Ort</a:t>
            </a:r>
            <a:br>
              <a:rPr lang="de-DE" sz="1400" b="1" i="0" kern="1200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de-DE" sz="1400" b="1" i="0" kern="1200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Datum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5763" y="1655329"/>
            <a:ext cx="8398237" cy="576263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b="1" kern="1200" baseline="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Kapitel 1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85763" y="2117697"/>
            <a:ext cx="8398237" cy="55562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kern="120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2363403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78748" y="2009325"/>
            <a:ext cx="8408423" cy="496961"/>
          </a:xfrm>
        </p:spPr>
        <p:txBody>
          <a:bodyPr lIns="109728"/>
          <a:lstStyle>
            <a:lvl1pPr>
              <a:lnSpc>
                <a:spcPct val="100000"/>
              </a:lnSpc>
              <a:spcAft>
                <a:spcPts val="0"/>
              </a:spcAft>
              <a:defRPr sz="3400" baseline="0"/>
            </a:lvl1pPr>
          </a:lstStyle>
          <a:p>
            <a:r>
              <a:rPr lang="de-DE" dirty="0"/>
              <a:t>Hier könnte stehen: Für weitere Informationen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75577" y="1508535"/>
            <a:ext cx="8408423" cy="552314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b="1" kern="1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Dies könnte der Abschlusstext sein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360000" y="3456000"/>
            <a:ext cx="8424000" cy="340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360000" y="6156000"/>
            <a:ext cx="2808000" cy="70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3168000" y="6156000"/>
            <a:ext cx="2808000" cy="70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5976000" y="6156000"/>
            <a:ext cx="2808000" cy="70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5976000" y="3456000"/>
            <a:ext cx="2808575" cy="270000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25" name="Picture 2" descr="C:\Dokumente und Einstellungen\Eva2\Desktop\THUENEN\THUENEN_Markenzeichen\Screen\THUENEN_We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8000" y="162000"/>
            <a:ext cx="2304256" cy="921703"/>
          </a:xfrm>
          <a:prstGeom prst="rect">
            <a:avLst/>
          </a:prstGeom>
          <a:noFill/>
        </p:spPr>
      </p:pic>
      <p:sp>
        <p:nvSpPr>
          <p:cNvPr id="14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86436" y="2708920"/>
            <a:ext cx="4185564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1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vorname.nachname@thuenen.de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385029" y="2996952"/>
            <a:ext cx="8398971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0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de-DE" sz="1600" b="0" i="0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Thünen-Institut</a:t>
            </a:r>
            <a:r>
              <a:rPr lang="de-DE" sz="1600" b="0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 für XXX</a:t>
            </a:r>
          </a:p>
        </p:txBody>
      </p:sp>
      <p:sp>
        <p:nvSpPr>
          <p:cNvPr id="18" name="Textplatzhalt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4558064" y="2708920"/>
            <a:ext cx="4185564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1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www.thuenen.de</a:t>
            </a:r>
          </a:p>
        </p:txBody>
      </p:sp>
      <p:sp>
        <p:nvSpPr>
          <p:cNvPr id="20" name="Bildplatzhalter 14"/>
          <p:cNvSpPr>
            <a:spLocks noGrp="1"/>
          </p:cNvSpPr>
          <p:nvPr>
            <p:ph type="pic" sz="quarter" idx="20"/>
          </p:nvPr>
        </p:nvSpPr>
        <p:spPr>
          <a:xfrm>
            <a:off x="3167425" y="3456000"/>
            <a:ext cx="2808575" cy="27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1" name="Bildplatzhalter 14"/>
          <p:cNvSpPr>
            <a:spLocks noGrp="1"/>
          </p:cNvSpPr>
          <p:nvPr>
            <p:ph type="pic" sz="quarter" idx="21"/>
          </p:nvPr>
        </p:nvSpPr>
        <p:spPr>
          <a:xfrm>
            <a:off x="359425" y="3456000"/>
            <a:ext cx="2808575" cy="27000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1584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Picture 2" descr="C:\Dokumente und Einstellungen\Eva2\Desktop\THUENEN\THUENEN_Markenzeichen\Screen\THUENEN_We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8000" y="162000"/>
            <a:ext cx="2304256" cy="921703"/>
          </a:xfrm>
          <a:prstGeom prst="rect">
            <a:avLst/>
          </a:prstGeom>
          <a:noFill/>
        </p:spPr>
      </p:pic>
      <p:sp>
        <p:nvSpPr>
          <p:cNvPr id="14" name="Rechteck 13"/>
          <p:cNvSpPr/>
          <p:nvPr userDrawn="1"/>
        </p:nvSpPr>
        <p:spPr>
          <a:xfrm>
            <a:off x="360000" y="3456000"/>
            <a:ext cx="8424000" cy="3402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 userDrawn="1"/>
        </p:nvSpPr>
        <p:spPr>
          <a:xfrm>
            <a:off x="360000" y="6156000"/>
            <a:ext cx="2808000" cy="70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21" name="Rechteck 20"/>
          <p:cNvSpPr/>
          <p:nvPr userDrawn="1"/>
        </p:nvSpPr>
        <p:spPr>
          <a:xfrm>
            <a:off x="3168000" y="6156000"/>
            <a:ext cx="2808000" cy="70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 userDrawn="1"/>
        </p:nvSpPr>
        <p:spPr>
          <a:xfrm>
            <a:off x="5976000" y="6156000"/>
            <a:ext cx="2808000" cy="70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168000" y="3456000"/>
            <a:ext cx="5616575" cy="2700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34" name="Textplatzhalt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519462" y="6261062"/>
            <a:ext cx="2441575" cy="538162"/>
          </a:xfrm>
          <a:prstGeom prst="rect">
            <a:avLst/>
          </a:prstGeom>
        </p:spPr>
        <p:txBody>
          <a:bodyPr/>
          <a:lstStyle>
            <a:lvl1pPr>
              <a:lnSpc>
                <a:spcPts val="1680"/>
              </a:lnSpc>
              <a:spcAft>
                <a:spcPts val="300"/>
              </a:spcAft>
              <a:defRPr lang="de-DE" sz="1400" b="1" i="0" kern="1200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marL="0" lvl="0" algn="l" defTabSz="914400" rtl="0" eaLnBrk="1" latinLnBrk="0" hangingPunct="1"/>
            <a:r>
              <a:rPr lang="de-DE" dirty="0"/>
              <a:t>Ort</a:t>
            </a:r>
            <a:br>
              <a:rPr lang="de-DE" dirty="0"/>
            </a:br>
            <a:r>
              <a:rPr lang="de-DE" dirty="0"/>
              <a:t>Datum</a:t>
            </a:r>
          </a:p>
        </p:txBody>
      </p:sp>
      <p:sp>
        <p:nvSpPr>
          <p:cNvPr id="16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78748" y="2009325"/>
            <a:ext cx="8408423" cy="496961"/>
          </a:xfrm>
        </p:spPr>
        <p:txBody>
          <a:bodyPr lIns="109728"/>
          <a:lstStyle>
            <a:lvl1pPr>
              <a:lnSpc>
                <a:spcPct val="100000"/>
              </a:lnSpc>
              <a:spcAft>
                <a:spcPts val="0"/>
              </a:spcAft>
              <a:defRPr sz="3400" baseline="0"/>
            </a:lvl1pPr>
          </a:lstStyle>
          <a:p>
            <a:r>
              <a:rPr lang="de-DE" sz="3400" dirty="0">
                <a:solidFill>
                  <a:schemeClr val="tx2"/>
                </a:solidFill>
                <a:latin typeface="Calibri" pitchFamily="34" charset="0"/>
              </a:rPr>
              <a:t>Untertitel</a:t>
            </a:r>
            <a:endParaRPr lang="de-DE" dirty="0"/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75577" y="1508535"/>
            <a:ext cx="8408423" cy="552314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b="1" kern="1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Titel des Vortrags</a:t>
            </a:r>
          </a:p>
        </p:txBody>
      </p:sp>
      <p:sp>
        <p:nvSpPr>
          <p:cNvPr id="19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86436" y="2708920"/>
            <a:ext cx="8397564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1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23" name="Textplatzhalt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385029" y="2996952"/>
            <a:ext cx="8398971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0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de-DE" sz="1600" b="0" i="0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Thünen-Institut</a:t>
            </a:r>
            <a:r>
              <a:rPr lang="de-DE" sz="1600" b="0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 für XXX</a:t>
            </a:r>
          </a:p>
        </p:txBody>
      </p:sp>
    </p:spTree>
    <p:extLst>
      <p:ext uri="{BB962C8B-B14F-4D97-AF65-F5344CB8AC3E}">
        <p14:creationId xmlns:p14="http://schemas.microsoft.com/office/powerpoint/2010/main" val="311493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-19432"/>
            <a:ext cx="9144000" cy="115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0"/>
            <a:ext cx="8424000" cy="97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einzeilig</a:t>
            </a:r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1508124"/>
            <a:ext cx="8388464" cy="4370675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  <a:lvl2pPr marL="432000">
              <a:spcAft>
                <a:spcPts val="600"/>
              </a:spcAft>
              <a:defRPr sz="2400" b="0"/>
            </a:lvl2pPr>
            <a:lvl3pPr marL="648000" indent="-216000">
              <a:buFont typeface="Symbol" pitchFamily="18" charset="2"/>
              <a:buChar char="-"/>
              <a:defRPr/>
            </a:lvl3pPr>
          </a:lstStyle>
          <a:p>
            <a:r>
              <a:rPr lang="de-DE" dirty="0"/>
              <a:t>Dieser Text steht in der ersten Ebene</a:t>
            </a:r>
          </a:p>
          <a:p>
            <a:pPr lvl="1"/>
            <a:r>
              <a:rPr lang="de-DE" dirty="0"/>
              <a:t>Hier kommt der Text für die zweite Ebene</a:t>
            </a:r>
          </a:p>
          <a:p>
            <a:pPr lvl="2"/>
            <a:r>
              <a:rPr lang="de-DE" dirty="0"/>
              <a:t>Und hier Text für Ebene drei</a:t>
            </a:r>
          </a:p>
        </p:txBody>
      </p:sp>
    </p:spTree>
    <p:extLst>
      <p:ext uri="{BB962C8B-B14F-4D97-AF65-F5344CB8AC3E}">
        <p14:creationId xmlns:p14="http://schemas.microsoft.com/office/powerpoint/2010/main" val="247921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orizontal (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-19432"/>
            <a:ext cx="9144000" cy="115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0"/>
            <a:ext cx="8424000" cy="97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einzeilig</a:t>
            </a:r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1"/>
          </p:nvPr>
        </p:nvSpPr>
        <p:spPr>
          <a:xfrm>
            <a:off x="360000" y="1506684"/>
            <a:ext cx="4104000" cy="26784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680000" y="1508124"/>
            <a:ext cx="4104000" cy="4370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4263525"/>
            <a:ext cx="4104000" cy="218008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/>
              <a:t>Hier kann eine Bildunterschrift stehen</a:t>
            </a:r>
          </a:p>
        </p:txBody>
      </p:sp>
    </p:spTree>
    <p:extLst>
      <p:ext uri="{BB962C8B-B14F-4D97-AF65-F5344CB8AC3E}">
        <p14:creationId xmlns:p14="http://schemas.microsoft.com/office/powerpoint/2010/main" val="2555108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gi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7" y="-18835"/>
            <a:ext cx="9144000" cy="685800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0" y="6156000"/>
            <a:ext cx="9144000" cy="70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361628" y="6482675"/>
            <a:ext cx="970012" cy="2596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b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11.05.2022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66708" y="6291540"/>
            <a:ext cx="970012" cy="1834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fld id="{3FE2E321-9699-4537-B4F6-C35DF19B42AC}" type="slidenum">
              <a:rPr lang="de-DE" sz="14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/>
              <a:t>‹Nr.›</a:t>
            </a:fld>
            <a:r>
              <a:rPr lang="de-DE" sz="14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97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536" y="1268760"/>
            <a:ext cx="8352928" cy="46805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Dieser Text steht für die erste Ebene</a:t>
            </a:r>
          </a:p>
          <a:p>
            <a:pPr lvl="1"/>
            <a:r>
              <a:rPr lang="de-DE" dirty="0"/>
              <a:t>Hier der Text für die zweite Ebene</a:t>
            </a:r>
          </a:p>
          <a:p>
            <a:pPr lvl="2"/>
            <a:r>
              <a:rPr lang="de-DE" dirty="0"/>
              <a:t>Und hier der Text für Ebene drei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547664" y="6292800"/>
            <a:ext cx="6066336" cy="27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Andreas Pacholski</a:t>
            </a:r>
          </a:p>
        </p:txBody>
      </p:sp>
      <p:cxnSp>
        <p:nvCxnSpPr>
          <p:cNvPr id="13" name="Gerade Verbindung 12"/>
          <p:cNvCxnSpPr/>
          <p:nvPr/>
        </p:nvCxnSpPr>
        <p:spPr>
          <a:xfrm>
            <a:off x="1440000" y="6318000"/>
            <a:ext cx="0" cy="36004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Dokumente und Einstellungen\Eva2\Desktop\THUENEN\THUENEN_Markenzeichen\Screen\THUENEN_Web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14000" y="6228000"/>
            <a:ext cx="1285875" cy="514350"/>
          </a:xfrm>
          <a:prstGeom prst="rect">
            <a:avLst/>
          </a:prstGeom>
          <a:noFill/>
        </p:spPr>
      </p:pic>
      <p:sp>
        <p:nvSpPr>
          <p:cNvPr id="15" name="Textfeld 14"/>
          <p:cNvSpPr txBox="1"/>
          <p:nvPr/>
        </p:nvSpPr>
        <p:spPr>
          <a:xfrm>
            <a:off x="1547663" y="6487229"/>
            <a:ext cx="6300699" cy="27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4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TFEIP Meeting - Agriculture and Nature Expert Panel</a:t>
            </a:r>
            <a:endParaRPr lang="de-DE" sz="1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69" r:id="rId4"/>
    <p:sldLayoutId id="2147483668" r:id="rId5"/>
    <p:sldLayoutId id="2147483692" r:id="rId6"/>
  </p:sldLayoutIdLst>
  <p:hf hdr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000" b="1" i="0" kern="1200" baseline="0">
          <a:solidFill>
            <a:schemeClr val="bg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 typeface="Arial" pitchFamily="34" charset="0"/>
        <a:buNone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accent2"/>
        </a:buClr>
        <a:buFont typeface="Calibri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tx2"/>
        </a:buClr>
        <a:buFont typeface="Symbol" pitchFamily="18" charset="2"/>
        <a:buChar char="-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3pPr>
      <a:lvl4pPr marL="0" indent="0" algn="l" defTabSz="914400" rtl="0" eaLnBrk="1" latinLnBrk="0" hangingPunct="1">
        <a:lnSpc>
          <a:spcPts val="17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ts val="16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7" y="-18835"/>
            <a:ext cx="9144000" cy="6858000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0" y="6156000"/>
            <a:ext cx="9144000" cy="70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361628" y="6482675"/>
            <a:ext cx="970012" cy="2596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b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05.03.2020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366708" y="6291540"/>
            <a:ext cx="970012" cy="1834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Seite </a:t>
            </a:r>
            <a:fld id="{3FE2E321-9699-4537-B4F6-C35DF19B42AC}" type="slidenum">
              <a:rPr lang="de-DE" sz="14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/>
              <a:t>‹Nr.›</a:t>
            </a:fld>
            <a:r>
              <a:rPr lang="de-DE" sz="14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1547664" y="6292800"/>
            <a:ext cx="6066336" cy="27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Dr. Andreas Pacholski</a:t>
            </a:r>
          </a:p>
        </p:txBody>
      </p:sp>
      <p:cxnSp>
        <p:nvCxnSpPr>
          <p:cNvPr id="26" name="Gerade Verbindung 25"/>
          <p:cNvCxnSpPr/>
          <p:nvPr/>
        </p:nvCxnSpPr>
        <p:spPr>
          <a:xfrm>
            <a:off x="1440000" y="6318000"/>
            <a:ext cx="0" cy="36004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C:\Dokumente und Einstellungen\Eva2\Desktop\THUENEN\THUENEN_Markenzeichen\Screen\THUENEN_Web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14000" y="6228000"/>
            <a:ext cx="1285875" cy="514350"/>
          </a:xfrm>
          <a:prstGeom prst="rect">
            <a:avLst/>
          </a:prstGeom>
          <a:noFill/>
        </p:spPr>
      </p:pic>
      <p:sp>
        <p:nvSpPr>
          <p:cNvPr id="28" name="Textfeld 27"/>
          <p:cNvSpPr txBox="1"/>
          <p:nvPr/>
        </p:nvSpPr>
        <p:spPr>
          <a:xfrm>
            <a:off x="1547664" y="6487229"/>
            <a:ext cx="6066336" cy="27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Titel der Veranstaltung</a:t>
            </a:r>
          </a:p>
        </p:txBody>
      </p:sp>
      <p:sp>
        <p:nvSpPr>
          <p:cNvPr id="29" name="Titelplatzhalter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97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e-DE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idx="1"/>
          </p:nvPr>
        </p:nvSpPr>
        <p:spPr>
          <a:xfrm>
            <a:off x="395536" y="1268760"/>
            <a:ext cx="8352928" cy="46805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de-DE" dirty="0"/>
              <a:t>Dieser Text steht in der ersten Ebene</a:t>
            </a:r>
          </a:p>
          <a:p>
            <a:pPr lvl="1"/>
            <a:r>
              <a:rPr lang="de-DE" dirty="0"/>
              <a:t>Hier kommt der Text für die zweite Ebene</a:t>
            </a:r>
          </a:p>
          <a:p>
            <a:pPr lvl="2"/>
            <a:r>
              <a:rPr lang="de-DE" dirty="0"/>
              <a:t>Und hier Text für Ebene drei</a:t>
            </a:r>
          </a:p>
        </p:txBody>
      </p:sp>
    </p:spTree>
    <p:extLst>
      <p:ext uri="{BB962C8B-B14F-4D97-AF65-F5344CB8AC3E}">
        <p14:creationId xmlns:p14="http://schemas.microsoft.com/office/powerpoint/2010/main" val="205213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5" r:id="rId2"/>
    <p:sldLayoutId id="2147483676" r:id="rId3"/>
    <p:sldLayoutId id="2147483677" r:id="rId4"/>
    <p:sldLayoutId id="2147483678" r:id="rId5"/>
    <p:sldLayoutId id="2147483693" r:id="rId6"/>
  </p:sldLayoutIdLst>
  <p:hf hdr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000" b="1" i="0" kern="1200" baseline="0">
          <a:solidFill>
            <a:schemeClr val="bg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 typeface="Arial" pitchFamily="34" charset="0"/>
        <a:buNone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accent5"/>
        </a:buClr>
        <a:buFont typeface="Calibri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tx2"/>
        </a:buClr>
        <a:buFont typeface="Symbol" pitchFamily="18" charset="2"/>
        <a:buChar char="-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3pPr>
      <a:lvl4pPr marL="0" indent="0" algn="l" defTabSz="914400" rtl="0" eaLnBrk="1" latinLnBrk="0" hangingPunct="1">
        <a:lnSpc>
          <a:spcPts val="17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ts val="16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7" y="-18835"/>
            <a:ext cx="9144000" cy="6858000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>
          <a:xfrm>
            <a:off x="0" y="6156000"/>
            <a:ext cx="9144000" cy="70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361628" y="6482675"/>
            <a:ext cx="970012" cy="2596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b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Datum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366708" y="6291540"/>
            <a:ext cx="970012" cy="1834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Seite </a:t>
            </a:r>
            <a:fld id="{3FE2E321-9699-4537-B4F6-C35DF19B42AC}" type="slidenum">
              <a:rPr lang="de-DE" sz="14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/>
              <a:t>‹Nr.›</a:t>
            </a:fld>
            <a:r>
              <a:rPr lang="de-DE" sz="14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547664" y="6292800"/>
            <a:ext cx="6066336" cy="27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Vorname Nachname</a:t>
            </a:r>
          </a:p>
        </p:txBody>
      </p:sp>
      <p:cxnSp>
        <p:nvCxnSpPr>
          <p:cNvPr id="25" name="Gerade Verbindung 24"/>
          <p:cNvCxnSpPr/>
          <p:nvPr/>
        </p:nvCxnSpPr>
        <p:spPr>
          <a:xfrm>
            <a:off x="1440000" y="6318000"/>
            <a:ext cx="0" cy="36004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C:\Dokumente und Einstellungen\Eva2\Desktop\THUENEN\THUENEN_Markenzeichen\Screen\THUENEN_Web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14000" y="6228000"/>
            <a:ext cx="1285875" cy="514350"/>
          </a:xfrm>
          <a:prstGeom prst="rect">
            <a:avLst/>
          </a:prstGeom>
          <a:noFill/>
        </p:spPr>
      </p:pic>
      <p:sp>
        <p:nvSpPr>
          <p:cNvPr id="27" name="Textfeld 26"/>
          <p:cNvSpPr txBox="1"/>
          <p:nvPr/>
        </p:nvSpPr>
        <p:spPr>
          <a:xfrm>
            <a:off x="1547664" y="6487229"/>
            <a:ext cx="6066336" cy="27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Titel der Veranstaltung</a:t>
            </a:r>
          </a:p>
        </p:txBody>
      </p:sp>
      <p:sp>
        <p:nvSpPr>
          <p:cNvPr id="28" name="Titelplatzhalter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97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e-DE" dirty="0"/>
          </a:p>
        </p:txBody>
      </p:sp>
      <p:sp>
        <p:nvSpPr>
          <p:cNvPr id="29" name="Textplatzhalter 2"/>
          <p:cNvSpPr>
            <a:spLocks noGrp="1"/>
          </p:cNvSpPr>
          <p:nvPr>
            <p:ph type="body" idx="1"/>
          </p:nvPr>
        </p:nvSpPr>
        <p:spPr>
          <a:xfrm>
            <a:off x="395536" y="1268760"/>
            <a:ext cx="8352928" cy="46805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de-DE" dirty="0"/>
              <a:t>Dieser Text steht in der ersten Ebene</a:t>
            </a:r>
          </a:p>
          <a:p>
            <a:pPr lvl="1"/>
            <a:r>
              <a:rPr lang="de-DE" dirty="0"/>
              <a:t>Hier kommt der Text für die zweite Ebene</a:t>
            </a:r>
          </a:p>
          <a:p>
            <a:pPr lvl="2"/>
            <a:r>
              <a:rPr lang="de-DE" dirty="0"/>
              <a:t>Und hier Text für Ebene drei</a:t>
            </a:r>
          </a:p>
        </p:txBody>
      </p:sp>
    </p:spTree>
    <p:extLst>
      <p:ext uri="{BB962C8B-B14F-4D97-AF65-F5344CB8AC3E}">
        <p14:creationId xmlns:p14="http://schemas.microsoft.com/office/powerpoint/2010/main" val="175260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1" r:id="rId2"/>
    <p:sldLayoutId id="2147483682" r:id="rId3"/>
    <p:sldLayoutId id="2147483683" r:id="rId4"/>
    <p:sldLayoutId id="2147483680" r:id="rId5"/>
    <p:sldLayoutId id="2147483694" r:id="rId6"/>
  </p:sldLayoutIdLst>
  <p:hf hdr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000" b="1" i="0" kern="1200" baseline="0">
          <a:solidFill>
            <a:schemeClr val="bg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 typeface="Arial" pitchFamily="34" charset="0"/>
        <a:buNone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accent4"/>
        </a:buClr>
        <a:buFont typeface="Calibri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tx2"/>
        </a:buClr>
        <a:buFont typeface="Symbol" pitchFamily="18" charset="2"/>
        <a:buChar char="-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3pPr>
      <a:lvl4pPr marL="0" indent="0" algn="l" defTabSz="914400" rtl="0" eaLnBrk="1" latinLnBrk="0" hangingPunct="1">
        <a:lnSpc>
          <a:spcPts val="17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ts val="16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7" y="-18835"/>
            <a:ext cx="9144000" cy="6858000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>
          <a:xfrm>
            <a:off x="0" y="6156000"/>
            <a:ext cx="9144000" cy="70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361628" y="6482675"/>
            <a:ext cx="970012" cy="2596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b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Datum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366708" y="6291540"/>
            <a:ext cx="970012" cy="1834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Seite </a:t>
            </a:r>
            <a:fld id="{3FE2E321-9699-4537-B4F6-C35DF19B42AC}" type="slidenum">
              <a:rPr lang="de-DE" sz="14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/>
              <a:t>‹Nr.›</a:t>
            </a:fld>
            <a:r>
              <a:rPr lang="de-DE" sz="14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547664" y="6292800"/>
            <a:ext cx="6066336" cy="27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Vorname Nachname</a:t>
            </a:r>
          </a:p>
        </p:txBody>
      </p:sp>
      <p:cxnSp>
        <p:nvCxnSpPr>
          <p:cNvPr id="25" name="Gerade Verbindung 24"/>
          <p:cNvCxnSpPr/>
          <p:nvPr/>
        </p:nvCxnSpPr>
        <p:spPr>
          <a:xfrm>
            <a:off x="1440000" y="6318000"/>
            <a:ext cx="0" cy="36004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C:\Dokumente und Einstellungen\Eva2\Desktop\THUENEN\THUENEN_Markenzeichen\Screen\THUENEN_Web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14000" y="6228000"/>
            <a:ext cx="1285875" cy="514350"/>
          </a:xfrm>
          <a:prstGeom prst="rect">
            <a:avLst/>
          </a:prstGeom>
          <a:noFill/>
        </p:spPr>
      </p:pic>
      <p:sp>
        <p:nvSpPr>
          <p:cNvPr id="27" name="Textfeld 26"/>
          <p:cNvSpPr txBox="1"/>
          <p:nvPr/>
        </p:nvSpPr>
        <p:spPr>
          <a:xfrm>
            <a:off x="1547664" y="6487229"/>
            <a:ext cx="6066336" cy="27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Titel der Veranstaltung</a:t>
            </a:r>
          </a:p>
        </p:txBody>
      </p:sp>
      <p:sp>
        <p:nvSpPr>
          <p:cNvPr id="28" name="Titelplatzhalter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97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e-DE" dirty="0"/>
          </a:p>
        </p:txBody>
      </p:sp>
      <p:sp>
        <p:nvSpPr>
          <p:cNvPr id="29" name="Textplatzhalter 2"/>
          <p:cNvSpPr>
            <a:spLocks noGrp="1"/>
          </p:cNvSpPr>
          <p:nvPr>
            <p:ph type="body" idx="1"/>
          </p:nvPr>
        </p:nvSpPr>
        <p:spPr>
          <a:xfrm>
            <a:off x="395536" y="1268760"/>
            <a:ext cx="8352928" cy="46805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de-DE" dirty="0"/>
              <a:t>Dieser Text steht in der ersten Ebene</a:t>
            </a:r>
          </a:p>
          <a:p>
            <a:pPr lvl="1"/>
            <a:r>
              <a:rPr lang="de-DE" dirty="0"/>
              <a:t>Hier kommt der Text für die zweite Ebene</a:t>
            </a:r>
          </a:p>
          <a:p>
            <a:pPr lvl="2"/>
            <a:r>
              <a:rPr lang="de-DE" dirty="0"/>
              <a:t>Und hier Text für Ebene drei</a:t>
            </a:r>
          </a:p>
        </p:txBody>
      </p:sp>
    </p:spTree>
    <p:extLst>
      <p:ext uri="{BB962C8B-B14F-4D97-AF65-F5344CB8AC3E}">
        <p14:creationId xmlns:p14="http://schemas.microsoft.com/office/powerpoint/2010/main" val="365753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6" r:id="rId2"/>
    <p:sldLayoutId id="2147483687" r:id="rId3"/>
    <p:sldLayoutId id="2147483688" r:id="rId4"/>
    <p:sldLayoutId id="2147483685" r:id="rId5"/>
    <p:sldLayoutId id="2147483695" r:id="rId6"/>
  </p:sldLayoutIdLst>
  <p:hf hdr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000" b="1" i="0" kern="1200" baseline="0">
          <a:solidFill>
            <a:schemeClr val="bg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 typeface="Arial" pitchFamily="34" charset="0"/>
        <a:buNone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accent3"/>
        </a:buClr>
        <a:buFont typeface="Calibri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tx2"/>
        </a:buClr>
        <a:buFont typeface="Symbol" pitchFamily="18" charset="2"/>
        <a:buChar char="-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3pPr>
      <a:lvl4pPr marL="0" indent="0" algn="l" defTabSz="914400" rtl="0" eaLnBrk="1" latinLnBrk="0" hangingPunct="1">
        <a:lnSpc>
          <a:spcPts val="17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ts val="16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5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>
          <a:xfrm>
            <a:off x="373806" y="2000357"/>
            <a:ext cx="8411419" cy="496961"/>
          </a:xfrm>
        </p:spPr>
        <p:txBody>
          <a:bodyPr/>
          <a:lstStyle/>
          <a:p>
            <a:r>
              <a:rPr lang="de-DE" sz="3000" dirty="0"/>
              <a:t>Rationale and </a:t>
            </a:r>
            <a:r>
              <a:rPr lang="de-DE" sz="3000" dirty="0" err="1"/>
              <a:t>contributers</a:t>
            </a:r>
            <a:endParaRPr lang="de-DE" sz="30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75577" y="872716"/>
            <a:ext cx="8408423" cy="552314"/>
          </a:xfrm>
        </p:spPr>
        <p:txBody>
          <a:bodyPr/>
          <a:lstStyle/>
          <a:p>
            <a:r>
              <a:rPr lang="en-US" dirty="0"/>
              <a:t>Proposal for updating the method for ammonia emission from synthetic fertilizers</a:t>
            </a:r>
            <a:endParaRPr lang="de-DE" dirty="0"/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84B882F3-280E-4D90-B13A-3A8D55796A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4" b="7264"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Andreas Pacholski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err="1"/>
              <a:t>Thuenen</a:t>
            </a:r>
            <a:r>
              <a:rPr lang="de-DE" dirty="0"/>
              <a:t> Institute </a:t>
            </a:r>
            <a:r>
              <a:rPr lang="de-DE" dirty="0" err="1"/>
              <a:t>for</a:t>
            </a:r>
            <a:r>
              <a:rPr lang="de-DE" dirty="0"/>
              <a:t> Climate Smart </a:t>
            </a:r>
            <a:r>
              <a:rPr lang="de-DE" dirty="0" err="1"/>
              <a:t>Agriculture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8"/>
          </p:nvPr>
        </p:nvSpPr>
        <p:spPr>
          <a:xfrm>
            <a:off x="503548" y="6169617"/>
            <a:ext cx="2441575" cy="538162"/>
          </a:xfrm>
        </p:spPr>
        <p:txBody>
          <a:bodyPr/>
          <a:lstStyle/>
          <a:p>
            <a:r>
              <a:rPr lang="de-DE" dirty="0"/>
              <a:t>TFEIP Annual Meeting </a:t>
            </a:r>
            <a:r>
              <a:rPr lang="en-US" dirty="0"/>
              <a:t>Agriculture and Nature Expert Panel </a:t>
            </a:r>
            <a:r>
              <a:rPr lang="de-DE" dirty="0"/>
              <a:t>11.05.2022</a:t>
            </a:r>
          </a:p>
        </p:txBody>
      </p:sp>
    </p:spTree>
    <p:extLst>
      <p:ext uri="{BB962C8B-B14F-4D97-AF65-F5344CB8AC3E}">
        <p14:creationId xmlns:p14="http://schemas.microsoft.com/office/powerpoint/2010/main" val="722384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Background and </a:t>
            </a:r>
            <a:r>
              <a:rPr lang="de-DE" dirty="0" err="1"/>
              <a:t>development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58775" y="1160748"/>
            <a:ext cx="8388464" cy="43706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2000" dirty="0" err="1"/>
              <a:t>Previous</a:t>
            </a:r>
            <a:r>
              <a:rPr lang="de-DE" sz="2000" dirty="0"/>
              <a:t> </a:t>
            </a:r>
            <a:r>
              <a:rPr lang="de-DE" sz="2000" dirty="0" err="1"/>
              <a:t>versions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method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ammonia</a:t>
            </a:r>
            <a:r>
              <a:rPr lang="de-DE" sz="2000" dirty="0"/>
              <a:t> </a:t>
            </a:r>
            <a:r>
              <a:rPr lang="de-DE" sz="2000" dirty="0" err="1"/>
              <a:t>emissions</a:t>
            </a:r>
            <a:r>
              <a:rPr lang="de-DE" sz="2000" dirty="0"/>
              <a:t> </a:t>
            </a:r>
            <a:r>
              <a:rPr lang="de-DE" sz="2000" dirty="0" err="1"/>
              <a:t>from</a:t>
            </a:r>
            <a:r>
              <a:rPr lang="de-DE" sz="2000" dirty="0"/>
              <a:t> </a:t>
            </a:r>
            <a:r>
              <a:rPr lang="de-DE" sz="2000" dirty="0" err="1"/>
              <a:t>synthetic</a:t>
            </a:r>
            <a:r>
              <a:rPr lang="de-DE" sz="2000" dirty="0"/>
              <a:t> </a:t>
            </a:r>
            <a:r>
              <a:rPr lang="de-DE" sz="2000" dirty="0" err="1"/>
              <a:t>fertilizers</a:t>
            </a:r>
            <a:endParaRPr lang="de-DE" sz="2000" dirty="0"/>
          </a:p>
          <a:p>
            <a:pPr lvl="1"/>
            <a:r>
              <a:rPr lang="de-DE" sz="2000" dirty="0" err="1"/>
              <a:t>Fitted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older</a:t>
            </a:r>
            <a:r>
              <a:rPr lang="de-DE" sz="2000" dirty="0"/>
              <a:t> </a:t>
            </a:r>
            <a:r>
              <a:rPr lang="de-DE" sz="2000" dirty="0" err="1"/>
              <a:t>data</a:t>
            </a:r>
            <a:r>
              <a:rPr lang="de-DE" sz="2000" dirty="0"/>
              <a:t> </a:t>
            </a:r>
            <a:r>
              <a:rPr lang="de-DE" sz="2000" dirty="0" err="1"/>
              <a:t>set</a:t>
            </a:r>
            <a:r>
              <a:rPr lang="de-DE" sz="2000" dirty="0"/>
              <a:t>, not </a:t>
            </a:r>
            <a:r>
              <a:rPr lang="de-DE" sz="2000" dirty="0" err="1"/>
              <a:t>updated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recent</a:t>
            </a:r>
            <a:r>
              <a:rPr lang="de-DE" sz="2000" dirty="0"/>
              <a:t> </a:t>
            </a:r>
            <a:r>
              <a:rPr lang="de-DE" sz="2000" dirty="0" err="1"/>
              <a:t>data</a:t>
            </a:r>
            <a:r>
              <a:rPr lang="de-DE" sz="2000" dirty="0"/>
              <a:t>, and </a:t>
            </a:r>
            <a:r>
              <a:rPr lang="de-DE" sz="2000" dirty="0" err="1"/>
              <a:t>debated</a:t>
            </a:r>
            <a:endParaRPr lang="de-DE" sz="2000" dirty="0"/>
          </a:p>
          <a:p>
            <a:pPr lvl="1"/>
            <a:r>
              <a:rPr lang="de-DE" sz="2000" dirty="0" err="1"/>
              <a:t>Reevaluation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measurement</a:t>
            </a:r>
            <a:r>
              <a:rPr lang="de-DE" sz="2000" dirty="0"/>
              <a:t> </a:t>
            </a:r>
            <a:r>
              <a:rPr lang="de-DE" sz="2000" dirty="0" err="1"/>
              <a:t>methods</a:t>
            </a:r>
            <a:r>
              <a:rPr lang="de-DE" sz="2000" dirty="0"/>
              <a:t> </a:t>
            </a:r>
            <a:r>
              <a:rPr lang="de-DE" sz="2000" dirty="0" err="1"/>
              <a:t>necessary</a:t>
            </a:r>
            <a:endParaRPr lang="de-DE" sz="2000" dirty="0"/>
          </a:p>
          <a:p>
            <a:pPr lvl="1"/>
            <a:r>
              <a:rPr lang="de-DE" sz="2000" dirty="0"/>
              <a:t>More </a:t>
            </a:r>
            <a:r>
              <a:rPr lang="de-DE" sz="2000" dirty="0" err="1"/>
              <a:t>data</a:t>
            </a:r>
            <a:r>
              <a:rPr lang="de-DE" sz="2000" dirty="0"/>
              <a:t> , so </a:t>
            </a:r>
            <a:r>
              <a:rPr lang="de-DE" sz="2000" dirty="0" err="1"/>
              <a:t>can</a:t>
            </a:r>
            <a:r>
              <a:rPr lang="de-DE" sz="2000" dirty="0"/>
              <a:t> </a:t>
            </a:r>
            <a:r>
              <a:rPr lang="de-DE" sz="2000" dirty="0" err="1"/>
              <a:t>better</a:t>
            </a:r>
            <a:r>
              <a:rPr lang="de-DE" sz="2000" dirty="0"/>
              <a:t> </a:t>
            </a:r>
            <a:r>
              <a:rPr lang="de-DE" sz="2000" dirty="0" err="1"/>
              <a:t>account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influencing</a:t>
            </a:r>
            <a:r>
              <a:rPr lang="de-DE" sz="2000" dirty="0"/>
              <a:t> </a:t>
            </a:r>
            <a:r>
              <a:rPr lang="de-DE" sz="2000" dirty="0" err="1"/>
              <a:t>factors</a:t>
            </a:r>
            <a:endParaRPr lang="de-DE" sz="2000" dirty="0"/>
          </a:p>
          <a:p>
            <a:pPr lvl="1"/>
            <a:r>
              <a:rPr lang="de-DE" sz="2000" dirty="0"/>
              <a:t>Mitigation </a:t>
            </a:r>
            <a:r>
              <a:rPr lang="de-DE" sz="2000" dirty="0" err="1"/>
              <a:t>measures</a:t>
            </a:r>
            <a:r>
              <a:rPr lang="de-DE" sz="2000" dirty="0"/>
              <a:t>, </a:t>
            </a:r>
            <a:r>
              <a:rPr lang="de-DE" sz="2000" dirty="0" err="1"/>
              <a:t>as</a:t>
            </a:r>
            <a:r>
              <a:rPr lang="de-DE" sz="2000" dirty="0"/>
              <a:t> e.g. </a:t>
            </a:r>
            <a:r>
              <a:rPr lang="de-DE" sz="2000" dirty="0" err="1"/>
              <a:t>inhibitors</a:t>
            </a:r>
            <a:r>
              <a:rPr lang="de-DE" sz="2000" dirty="0"/>
              <a:t>, </a:t>
            </a:r>
            <a:r>
              <a:rPr lang="de-DE" sz="2000" dirty="0" err="1"/>
              <a:t>should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reflected</a:t>
            </a:r>
            <a:endParaRPr lang="de-DE" sz="2000" dirty="0"/>
          </a:p>
          <a:p>
            <a:pPr marL="0" lvl="1" indent="0">
              <a:buNone/>
            </a:pPr>
            <a:r>
              <a:rPr lang="de-DE" sz="2000" b="1" dirty="0" err="1"/>
              <a:t>Tendency</a:t>
            </a:r>
            <a:r>
              <a:rPr lang="de-DE" sz="2000" b="1" dirty="0"/>
              <a:t> </a:t>
            </a:r>
            <a:r>
              <a:rPr lang="de-DE" sz="2000" b="1" dirty="0" err="1"/>
              <a:t>towards</a:t>
            </a:r>
            <a:r>
              <a:rPr lang="de-DE" sz="2000" b="1" dirty="0"/>
              <a:t> and </a:t>
            </a:r>
            <a:r>
              <a:rPr lang="de-DE" sz="2000" b="1" dirty="0" err="1"/>
              <a:t>call</a:t>
            </a:r>
            <a:r>
              <a:rPr lang="de-DE" sz="2000" b="1" dirty="0"/>
              <a:t> </a:t>
            </a:r>
            <a:r>
              <a:rPr lang="de-DE" sz="2000" b="1" dirty="0" err="1"/>
              <a:t>for</a:t>
            </a:r>
            <a:r>
              <a:rPr lang="de-DE" sz="2000" b="1" dirty="0"/>
              <a:t> TIER3 </a:t>
            </a:r>
            <a:r>
              <a:rPr lang="de-DE" sz="2000" b="1" dirty="0" err="1"/>
              <a:t>methodology</a:t>
            </a:r>
            <a:endParaRPr lang="de-DE" sz="2000" b="1" dirty="0"/>
          </a:p>
          <a:p>
            <a:pPr lvl="1"/>
            <a:r>
              <a:rPr lang="de-DE" sz="2000" dirty="0" err="1"/>
              <a:t>Several</a:t>
            </a:r>
            <a:r>
              <a:rPr lang="de-DE" sz="2000" dirty="0"/>
              <a:t> countries </a:t>
            </a:r>
            <a:r>
              <a:rPr lang="de-DE" sz="2000" dirty="0" err="1"/>
              <a:t>feel</a:t>
            </a:r>
            <a:r>
              <a:rPr lang="de-DE" sz="2000" dirty="0"/>
              <a:t> </a:t>
            </a:r>
            <a:r>
              <a:rPr lang="de-DE" sz="2000" dirty="0" err="1"/>
              <a:t>urge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move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higher</a:t>
            </a:r>
            <a:r>
              <a:rPr lang="de-DE" sz="2000" dirty="0"/>
              <a:t> </a:t>
            </a:r>
            <a:r>
              <a:rPr lang="de-DE" sz="2000" dirty="0" err="1"/>
              <a:t>level</a:t>
            </a:r>
            <a:r>
              <a:rPr lang="de-DE" sz="2000" dirty="0"/>
              <a:t> </a:t>
            </a:r>
            <a:r>
              <a:rPr lang="de-DE" sz="2000" dirty="0" err="1"/>
              <a:t>methodologies</a:t>
            </a:r>
            <a:r>
              <a:rPr lang="de-DE" sz="2000" dirty="0"/>
              <a:t> </a:t>
            </a:r>
            <a:r>
              <a:rPr lang="de-DE" sz="2000" dirty="0" err="1"/>
              <a:t>which</a:t>
            </a:r>
            <a:r>
              <a:rPr lang="de-DE" sz="2000" dirty="0"/>
              <a:t> </a:t>
            </a:r>
            <a:r>
              <a:rPr lang="de-DE" sz="2000" dirty="0" err="1"/>
              <a:t>allow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inclusion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effect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time and </a:t>
            </a:r>
            <a:r>
              <a:rPr lang="de-DE" sz="2000" dirty="0" err="1"/>
              <a:t>location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fertilizer</a:t>
            </a:r>
            <a:r>
              <a:rPr lang="de-DE" sz="2000" dirty="0"/>
              <a:t> </a:t>
            </a:r>
            <a:r>
              <a:rPr lang="de-DE" sz="2000" dirty="0" err="1"/>
              <a:t>application</a:t>
            </a:r>
            <a:r>
              <a:rPr lang="de-DE" sz="2000" dirty="0"/>
              <a:t> on </a:t>
            </a:r>
            <a:r>
              <a:rPr lang="de-DE" sz="2000" dirty="0" err="1"/>
              <a:t>ammonia</a:t>
            </a:r>
            <a:r>
              <a:rPr lang="de-DE" sz="2000" dirty="0"/>
              <a:t> </a:t>
            </a:r>
            <a:r>
              <a:rPr lang="de-DE" sz="2000" dirty="0" err="1"/>
              <a:t>emissions</a:t>
            </a:r>
            <a:endParaRPr lang="de-DE" sz="2000" dirty="0"/>
          </a:p>
          <a:p>
            <a:pPr lvl="1"/>
            <a:endParaRPr lang="de-DE" sz="1000" dirty="0"/>
          </a:p>
          <a:p>
            <a:pPr marL="0" lvl="1" indent="0">
              <a:buNone/>
            </a:pPr>
            <a:r>
              <a:rPr lang="de-DE" sz="2000" b="1" dirty="0"/>
              <a:t>New </a:t>
            </a:r>
            <a:r>
              <a:rPr lang="de-DE" sz="2000" b="1" dirty="0" err="1"/>
              <a:t>broader</a:t>
            </a:r>
            <a:r>
              <a:rPr lang="de-DE" sz="2000" b="1" dirty="0"/>
              <a:t> </a:t>
            </a:r>
            <a:r>
              <a:rPr lang="de-DE" sz="2000" b="1" dirty="0" err="1"/>
              <a:t>measurement</a:t>
            </a:r>
            <a:r>
              <a:rPr lang="de-DE" sz="2000" b="1" dirty="0"/>
              <a:t> </a:t>
            </a:r>
            <a:r>
              <a:rPr lang="de-DE" sz="2000" b="1" dirty="0" err="1"/>
              <a:t>activities</a:t>
            </a:r>
            <a:r>
              <a:rPr lang="de-DE" sz="2000" b="1" dirty="0"/>
              <a:t>/</a:t>
            </a:r>
            <a:r>
              <a:rPr lang="de-DE" sz="2000" b="1" dirty="0" err="1"/>
              <a:t>campaigns</a:t>
            </a:r>
            <a:r>
              <a:rPr lang="de-DE" sz="2000" b="1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 err="1"/>
              <a:t>Reevaluation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NH</a:t>
            </a:r>
            <a:r>
              <a:rPr lang="de-DE" sz="2000" baseline="-25000" dirty="0"/>
              <a:t>3</a:t>
            </a:r>
            <a:r>
              <a:rPr lang="de-DE" sz="2000" dirty="0"/>
              <a:t> </a:t>
            </a:r>
            <a:r>
              <a:rPr lang="de-DE" sz="2000" dirty="0" err="1"/>
              <a:t>measurement</a:t>
            </a:r>
            <a:r>
              <a:rPr lang="de-DE" sz="2000" dirty="0"/>
              <a:t> </a:t>
            </a:r>
            <a:r>
              <a:rPr lang="de-DE" sz="2000" dirty="0" err="1"/>
              <a:t>methods</a:t>
            </a:r>
            <a:r>
              <a:rPr lang="de-DE" sz="2000" dirty="0"/>
              <a:t>, </a:t>
            </a:r>
            <a:r>
              <a:rPr lang="de-DE" sz="2000" dirty="0" err="1"/>
              <a:t>emissions</a:t>
            </a:r>
            <a:r>
              <a:rPr lang="de-DE" sz="2000" dirty="0"/>
              <a:t> and </a:t>
            </a:r>
            <a:r>
              <a:rPr lang="de-DE" sz="2000" dirty="0" err="1"/>
              <a:t>mitigation</a:t>
            </a:r>
            <a:r>
              <a:rPr lang="de-DE" sz="2000" dirty="0"/>
              <a:t> </a:t>
            </a:r>
            <a:r>
              <a:rPr lang="de-DE" sz="2000" dirty="0" err="1"/>
              <a:t>factors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synthetic</a:t>
            </a:r>
            <a:r>
              <a:rPr lang="de-DE" sz="2000" dirty="0"/>
              <a:t> </a:t>
            </a:r>
            <a:r>
              <a:rPr lang="de-DE" sz="2000" dirty="0" err="1"/>
              <a:t>fertilizers</a:t>
            </a:r>
            <a:r>
              <a:rPr lang="de-DE" sz="2000" dirty="0"/>
              <a:t> and </a:t>
            </a:r>
            <a:r>
              <a:rPr lang="de-DE" sz="2000" dirty="0" err="1"/>
              <a:t>their</a:t>
            </a:r>
            <a:r>
              <a:rPr lang="de-DE" sz="2000" dirty="0"/>
              <a:t> </a:t>
            </a:r>
            <a:r>
              <a:rPr lang="de-DE" sz="2000" dirty="0" err="1"/>
              <a:t>management</a:t>
            </a:r>
            <a:r>
              <a:rPr lang="de-DE" sz="2000" dirty="0"/>
              <a:t> (Project NH</a:t>
            </a:r>
            <a:r>
              <a:rPr lang="de-DE" sz="2000" baseline="-25000" dirty="0"/>
              <a:t>3</a:t>
            </a:r>
            <a:r>
              <a:rPr lang="de-DE" sz="2000" dirty="0"/>
              <a:t>min, Germany)</a:t>
            </a:r>
          </a:p>
          <a:p>
            <a:pPr lvl="1"/>
            <a:endParaRPr lang="de-DE" sz="2000" dirty="0"/>
          </a:p>
          <a:p>
            <a:pPr marL="457200" lvl="4" indent="-45720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8462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29A4D8-0AE2-49C2-82B3-6D4C7985D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7056316" cy="972000"/>
          </a:xfrm>
        </p:spPr>
        <p:txBody>
          <a:bodyPr/>
          <a:lstStyle/>
          <a:p>
            <a:r>
              <a:rPr lang="de-DE" dirty="0"/>
              <a:t>NH</a:t>
            </a:r>
            <a:r>
              <a:rPr lang="de-DE" baseline="-25000" dirty="0"/>
              <a:t>3</a:t>
            </a:r>
            <a:r>
              <a:rPr lang="de-DE" dirty="0"/>
              <a:t>min: </a:t>
            </a:r>
            <a:r>
              <a:rPr lang="de-DE" dirty="0" err="1"/>
              <a:t>synthetic</a:t>
            </a:r>
            <a:r>
              <a:rPr lang="de-DE" dirty="0"/>
              <a:t> </a:t>
            </a:r>
            <a:r>
              <a:rPr lang="de-DE" dirty="0" err="1"/>
              <a:t>fertilizer</a:t>
            </a:r>
            <a:r>
              <a:rPr lang="de-DE" dirty="0"/>
              <a:t> 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de-DE" dirty="0" err="1"/>
              <a:t>trials</a:t>
            </a:r>
            <a:r>
              <a:rPr lang="de-DE" dirty="0"/>
              <a:t> </a:t>
            </a:r>
            <a:r>
              <a:rPr lang="de-DE" dirty="0" err="1"/>
              <a:t>across</a:t>
            </a:r>
            <a:r>
              <a:rPr lang="de-DE" dirty="0"/>
              <a:t> Germany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6EBD70-3E35-4FDF-A273-B05D48BBF1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454" y="1349946"/>
            <a:ext cx="3960440" cy="453650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6 </a:t>
            </a:r>
            <a:r>
              <a:rPr lang="de-DE" sz="1800" dirty="0" err="1"/>
              <a:t>regions</a:t>
            </a:r>
            <a:r>
              <a:rPr lang="de-DE" sz="1800" dirty="0"/>
              <a:t> </a:t>
            </a:r>
            <a:r>
              <a:rPr lang="de-DE" sz="1800" b="0" dirty="0"/>
              <a:t>in Germany: 10 </a:t>
            </a:r>
            <a:r>
              <a:rPr lang="en-US" sz="1800" b="0" dirty="0"/>
              <a:t>experimental sites, different climates and soil types, winter wheat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Method assessment</a:t>
            </a:r>
            <a:r>
              <a:rPr lang="en-US" sz="1800" b="0" dirty="0"/>
              <a:t>:</a:t>
            </a:r>
            <a:r>
              <a:rPr lang="en-US" sz="1800" dirty="0"/>
              <a:t> </a:t>
            </a:r>
            <a:r>
              <a:rPr lang="en-US" sz="1800" b="0" dirty="0"/>
              <a:t>comparison of </a:t>
            </a:r>
            <a:r>
              <a:rPr lang="en-US" sz="1800" b="0" dirty="0" err="1"/>
              <a:t>micromet</a:t>
            </a:r>
            <a:r>
              <a:rPr lang="en-US" sz="1800" b="0" dirty="0"/>
              <a:t> and small-plot methods</a:t>
            </a:r>
            <a:endParaRPr lang="en-US" sz="10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Tested fertilizers: </a:t>
            </a:r>
            <a:r>
              <a:rPr lang="en-US" sz="1800" b="0" dirty="0"/>
              <a:t>CAN, UAN, urea, </a:t>
            </a:r>
            <a:r>
              <a:rPr lang="en-US" sz="1800" b="0" dirty="0" err="1"/>
              <a:t>urea+</a:t>
            </a:r>
            <a:r>
              <a:rPr lang="en-US" sz="1800" dirty="0" err="1"/>
              <a:t>UI</a:t>
            </a:r>
            <a:r>
              <a:rPr lang="en-US" sz="1800" b="0" dirty="0"/>
              <a:t>, </a:t>
            </a:r>
            <a:r>
              <a:rPr lang="en-US" sz="1800" b="0" dirty="0" err="1"/>
              <a:t>urea+</a:t>
            </a:r>
            <a:r>
              <a:rPr lang="en-US" sz="1800" dirty="0" err="1"/>
              <a:t>UI</a:t>
            </a:r>
            <a:r>
              <a:rPr lang="en-US" sz="1800" b="0" dirty="0" err="1"/>
              <a:t>+</a:t>
            </a:r>
            <a:r>
              <a:rPr lang="en-US" sz="1800" dirty="0" err="1"/>
              <a:t>NI</a:t>
            </a:r>
            <a:r>
              <a:rPr lang="en-US" sz="1800" b="0" dirty="0"/>
              <a:t>, UAN+</a:t>
            </a:r>
            <a:r>
              <a:rPr lang="en-US" sz="1800" dirty="0"/>
              <a:t>UI</a:t>
            </a:r>
            <a:r>
              <a:rPr lang="en-US" sz="1800" b="0" dirty="0"/>
              <a:t>, UAS, injected liquid Urea AS (</a:t>
            </a:r>
            <a:r>
              <a:rPr lang="en-US" sz="1800" b="0" dirty="0" err="1"/>
              <a:t>Cultan</a:t>
            </a:r>
            <a:r>
              <a:rPr lang="en-US" sz="1800" b="0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Duration</a:t>
            </a:r>
            <a:r>
              <a:rPr lang="en-US" sz="1800" b="0" dirty="0"/>
              <a:t>: 3 years (2021-2023)</a:t>
            </a:r>
            <a:br>
              <a:rPr lang="en-US" sz="1800" b="0" dirty="0"/>
            </a:b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Variables</a:t>
            </a:r>
            <a:r>
              <a:rPr lang="en-US" sz="1800" b="0" dirty="0"/>
              <a:t>: NH</a:t>
            </a:r>
            <a:r>
              <a:rPr lang="en-US" sz="1800" b="0" baseline="-25000" dirty="0"/>
              <a:t>3</a:t>
            </a:r>
            <a:r>
              <a:rPr lang="en-US" sz="1800" b="0" dirty="0"/>
              <a:t>-emissions, </a:t>
            </a:r>
            <a:r>
              <a:rPr lang="en-US" sz="1800" b="0" dirty="0" err="1"/>
              <a:t>N</a:t>
            </a:r>
            <a:r>
              <a:rPr lang="en-US" sz="1800" b="0" baseline="-25000" dirty="0" err="1"/>
              <a:t>min</a:t>
            </a:r>
            <a:r>
              <a:rPr lang="en-US" sz="1800" b="0" dirty="0"/>
              <a:t>, soil pH, crop parameters, weather, site characteristics, field management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A6285C2-F166-4612-B733-5973F978D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44824"/>
            <a:ext cx="4450558" cy="426849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7BE574A-D572-42F8-93A9-8B1773D4BC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114" y="-27383"/>
            <a:ext cx="1349943" cy="116811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8A2959C-CFDA-4E58-9B4C-73D9D6D24CA6}"/>
              </a:ext>
            </a:extLst>
          </p:cNvPr>
          <p:cNvSpPr txBox="1"/>
          <p:nvPr/>
        </p:nvSpPr>
        <p:spPr>
          <a:xfrm>
            <a:off x="4716016" y="1354236"/>
            <a:ext cx="324293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>
              <a:lnSpc>
                <a:spcPts val="2400"/>
              </a:lnSpc>
              <a:spcAft>
                <a:spcPts val="1200"/>
              </a:spcAft>
            </a:pPr>
            <a:r>
              <a:rPr lang="de-DE" sz="2000" b="1" dirty="0" err="1">
                <a:solidFill>
                  <a:schemeClr val="tx2"/>
                </a:solidFill>
              </a:rPr>
              <a:t>Coordination</a:t>
            </a:r>
            <a:r>
              <a:rPr lang="de-DE" sz="2000" b="1" dirty="0">
                <a:solidFill>
                  <a:schemeClr val="tx2"/>
                </a:solidFill>
              </a:rPr>
              <a:t>: </a:t>
            </a:r>
            <a:r>
              <a:rPr lang="de-DE" sz="2000" dirty="0">
                <a:solidFill>
                  <a:schemeClr val="tx2"/>
                </a:solidFill>
              </a:rPr>
              <a:t>Thünen Institute</a:t>
            </a:r>
          </a:p>
        </p:txBody>
      </p:sp>
    </p:spTree>
    <p:extLst>
      <p:ext uri="{BB962C8B-B14F-4D97-AF65-F5344CB8AC3E}">
        <p14:creationId xmlns:p14="http://schemas.microsoft.com/office/powerpoint/2010/main" val="12816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EE7B0C-35AD-459F-9EB6-255FC92CC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972000"/>
          </a:xfrm>
        </p:spPr>
        <p:txBody>
          <a:bodyPr/>
          <a:lstStyle/>
          <a:p>
            <a:r>
              <a:rPr lang="de-DE" dirty="0"/>
              <a:t>NH</a:t>
            </a:r>
            <a:r>
              <a:rPr lang="de-DE" baseline="-25000" dirty="0"/>
              <a:t>3</a:t>
            </a:r>
            <a:r>
              <a:rPr lang="de-DE" dirty="0"/>
              <a:t>-Emission </a:t>
            </a:r>
            <a:r>
              <a:rPr lang="de-DE" dirty="0" err="1"/>
              <a:t>Measurements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– </a:t>
            </a:r>
            <a:r>
              <a:rPr lang="de-DE" dirty="0" err="1"/>
              <a:t>methods</a:t>
            </a:r>
            <a:r>
              <a:rPr lang="de-DE" dirty="0"/>
              <a:t> and </a:t>
            </a:r>
            <a:r>
              <a:rPr lang="de-DE" dirty="0" err="1"/>
              <a:t>samplers</a:t>
            </a:r>
            <a:r>
              <a:rPr lang="de-DE" dirty="0"/>
              <a:t> </a:t>
            </a:r>
            <a:r>
              <a:rPr lang="de-DE" dirty="0" err="1"/>
              <a:t>tested</a:t>
            </a:r>
            <a:endParaRPr lang="de-DE" dirty="0"/>
          </a:p>
        </p:txBody>
      </p:sp>
      <p:pic>
        <p:nvPicPr>
          <p:cNvPr id="34" name="Picture 7">
            <a:extLst>
              <a:ext uri="{FF2B5EF4-FFF2-40B4-BE49-F238E27FC236}">
                <a16:creationId xmlns:a16="http://schemas.microsoft.com/office/drawing/2014/main" id="{DB771EF6-0A23-4856-862D-4BFE00A7BF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928" y="3526787"/>
            <a:ext cx="2138100" cy="1465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">
            <a:extLst>
              <a:ext uri="{FF2B5EF4-FFF2-40B4-BE49-F238E27FC236}">
                <a16:creationId xmlns:a16="http://schemas.microsoft.com/office/drawing/2014/main" id="{F2177B0B-5FD6-4CA7-B7D3-174CCF0391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04072" y="4318473"/>
            <a:ext cx="1461526" cy="17784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9B6037AB-5B53-485C-86AC-6F17CC63E2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1317573"/>
            <a:ext cx="4103989" cy="1499360"/>
          </a:xfrm>
        </p:spPr>
        <p:txBody>
          <a:bodyPr/>
          <a:lstStyle/>
          <a:p>
            <a:r>
              <a:rPr lang="de-DE" sz="1600" dirty="0"/>
              <a:t>Multi-plots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/>
              <a:t>Plot </a:t>
            </a:r>
            <a:r>
              <a:rPr lang="de-DE" sz="1400" b="0" dirty="0" err="1"/>
              <a:t>size</a:t>
            </a:r>
            <a:r>
              <a:rPr lang="de-DE" sz="1400" b="0" dirty="0"/>
              <a:t>: 9 x 9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/>
              <a:t>DTM (</a:t>
            </a:r>
            <a:r>
              <a:rPr lang="de-DE" sz="1400" b="0" dirty="0" err="1"/>
              <a:t>dynamic</a:t>
            </a:r>
            <a:r>
              <a:rPr lang="de-DE" sz="1400" b="0" dirty="0"/>
              <a:t> </a:t>
            </a:r>
            <a:r>
              <a:rPr lang="de-DE" sz="1400" b="0" dirty="0" err="1"/>
              <a:t>chamber</a:t>
            </a:r>
            <a:r>
              <a:rPr lang="de-DE" sz="1400" b="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 err="1"/>
              <a:t>Sulphuric</a:t>
            </a:r>
            <a:r>
              <a:rPr lang="de-DE" sz="1400" b="0" dirty="0"/>
              <a:t> </a:t>
            </a:r>
            <a:r>
              <a:rPr lang="de-DE" sz="1400" b="0" dirty="0" err="1"/>
              <a:t>acid</a:t>
            </a:r>
            <a:r>
              <a:rPr lang="de-DE" sz="1400" b="0" dirty="0"/>
              <a:t> traps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/>
              <a:t>Alpha </a:t>
            </a:r>
            <a:r>
              <a:rPr lang="de-DE" sz="1400" b="0" dirty="0" err="1"/>
              <a:t>sampler</a:t>
            </a:r>
            <a:endParaRPr lang="de-DE" sz="14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/>
              <a:t>Wind </a:t>
            </a:r>
            <a:r>
              <a:rPr lang="de-DE" sz="1400" b="0" dirty="0" err="1"/>
              <a:t>tunnel</a:t>
            </a:r>
            <a:r>
              <a:rPr lang="de-DE" sz="1400" b="0" dirty="0"/>
              <a:t> (in </a:t>
            </a:r>
            <a:r>
              <a:rPr lang="de-DE" sz="1400" b="0" dirty="0" err="1"/>
              <a:t>cooperation</a:t>
            </a:r>
            <a:r>
              <a:rPr lang="de-DE" sz="1400" b="0" dirty="0"/>
              <a:t> </a:t>
            </a:r>
            <a:r>
              <a:rPr lang="de-DE" sz="1400" b="0" dirty="0" err="1"/>
              <a:t>with</a:t>
            </a:r>
            <a:r>
              <a:rPr lang="de-DE" sz="1400" b="0" dirty="0"/>
              <a:t> Aarhus University)</a:t>
            </a: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A8D7C1A7-9C8D-4F3F-85EE-EF6403E0285B}"/>
              </a:ext>
            </a:extLst>
          </p:cNvPr>
          <p:cNvSpPr txBox="1">
            <a:spLocks/>
          </p:cNvSpPr>
          <p:nvPr/>
        </p:nvSpPr>
        <p:spPr>
          <a:xfrm>
            <a:off x="4572000" y="1317572"/>
            <a:ext cx="4464496" cy="21114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2800" b="1" i="0" kern="1200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Calibri" pitchFamily="34" charset="0"/>
              <a:buChar char="•"/>
              <a:defRPr sz="2400" b="0" i="0" kern="1200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Symbol" pitchFamily="18" charset="2"/>
              <a:buChar char="-"/>
              <a:defRPr sz="2000" b="0" i="0" kern="1200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700"/>
              </a:lnSpc>
              <a:spcBef>
                <a:spcPts val="0"/>
              </a:spcBef>
              <a:buFontTx/>
              <a:buNone/>
              <a:defRPr sz="1400" kern="1200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Tx/>
              <a:buNone/>
              <a:defRPr sz="1400" kern="1200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 err="1"/>
              <a:t>Circular</a:t>
            </a:r>
            <a:r>
              <a:rPr lang="de-DE" sz="1600" dirty="0"/>
              <a:t> </a:t>
            </a:r>
            <a:r>
              <a:rPr lang="de-DE" sz="1600" dirty="0" err="1"/>
              <a:t>plot</a:t>
            </a:r>
            <a:r>
              <a:rPr lang="de-DE" sz="1600" dirty="0"/>
              <a:t> (IHF, BDM)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400" b="0" dirty="0"/>
              <a:t>Plot </a:t>
            </a:r>
            <a:r>
              <a:rPr lang="de-DE" sz="1400" b="0" dirty="0" err="1"/>
              <a:t>size</a:t>
            </a:r>
            <a:r>
              <a:rPr lang="de-DE" sz="1400" b="0" dirty="0"/>
              <a:t> (</a:t>
            </a:r>
            <a:r>
              <a:rPr lang="de-DE" sz="1400" b="0" dirty="0">
                <a:sym typeface="Symbol" panose="05050102010706020507" pitchFamily="18" charset="2"/>
              </a:rPr>
              <a:t> </a:t>
            </a:r>
            <a:r>
              <a:rPr lang="de-DE" sz="1400" b="0" dirty="0"/>
              <a:t>40 m </a:t>
            </a:r>
            <a:r>
              <a:rPr lang="de-DE" sz="1400" b="0" dirty="0">
                <a:sym typeface="Symbol" panose="05050102010706020507" pitchFamily="18" charset="2"/>
              </a:rPr>
              <a:t>)</a:t>
            </a:r>
            <a:endParaRPr lang="de-DE" sz="1400" b="0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sz="1400" b="0" dirty="0"/>
              <a:t>DTM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400" b="0" dirty="0"/>
              <a:t>Alpha </a:t>
            </a:r>
            <a:r>
              <a:rPr lang="de-DE" sz="1400" b="0" dirty="0" err="1"/>
              <a:t>sampler</a:t>
            </a:r>
            <a:endParaRPr lang="de-DE" sz="1400" b="0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sz="1400" b="0" dirty="0" err="1"/>
              <a:t>Leuning</a:t>
            </a:r>
            <a:r>
              <a:rPr lang="de-DE" sz="1400" b="0" dirty="0"/>
              <a:t> </a:t>
            </a:r>
            <a:r>
              <a:rPr lang="de-DE" sz="1400" b="0" dirty="0" err="1"/>
              <a:t>sampler</a:t>
            </a:r>
            <a:endParaRPr lang="de-DE" sz="1400" b="0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sz="1400" b="0" dirty="0"/>
              <a:t>Eddy </a:t>
            </a:r>
            <a:r>
              <a:rPr lang="de-DE" sz="1400" b="0" dirty="0" err="1"/>
              <a:t>Covariance</a:t>
            </a:r>
            <a:r>
              <a:rPr lang="de-DE" sz="1400" b="0" dirty="0"/>
              <a:t> </a:t>
            </a:r>
            <a:r>
              <a:rPr lang="de-DE" sz="1400" b="0" dirty="0" err="1"/>
              <a:t>with</a:t>
            </a:r>
            <a:r>
              <a:rPr lang="de-DE" sz="1400" b="0" dirty="0"/>
              <a:t> QCL (</a:t>
            </a:r>
            <a:r>
              <a:rPr lang="de-DE" sz="1400" b="0" dirty="0" err="1"/>
              <a:t>only</a:t>
            </a:r>
            <a:r>
              <a:rPr lang="de-DE" sz="1400" b="0" dirty="0"/>
              <a:t> 1 </a:t>
            </a:r>
            <a:r>
              <a:rPr lang="de-DE" sz="1400" b="0" dirty="0" err="1"/>
              <a:t>site</a:t>
            </a:r>
            <a:r>
              <a:rPr lang="de-DE" sz="1400" b="0" dirty="0"/>
              <a:t>, </a:t>
            </a:r>
            <a:r>
              <a:rPr lang="de-DE" sz="1400" b="0" dirty="0" err="1"/>
              <a:t>plot</a:t>
            </a:r>
            <a:r>
              <a:rPr lang="de-DE" sz="1400" b="0" dirty="0"/>
              <a:t> Ø 70 m)</a:t>
            </a:r>
          </a:p>
          <a:p>
            <a:pPr marL="285750" indent="-285750">
              <a:buFont typeface="Arial" pitchFamily="34" charset="0"/>
              <a:buChar char="•"/>
            </a:pPr>
            <a:endParaRPr lang="de-DE" sz="1600" b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925D0DD-27E2-4D67-9714-67549FDFFE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2245" y="3526787"/>
            <a:ext cx="1092025" cy="154179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F40A2892-16EA-4571-B546-CBAADE0D1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1970" y="4251122"/>
            <a:ext cx="1237542" cy="1842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F95CC2EF-48F8-476E-B46B-FFF1FD5E45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286" y="3526786"/>
            <a:ext cx="1938392" cy="1090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A2F193F4-DD4D-4D52-AB29-C0459E1AE6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433" y="4473116"/>
            <a:ext cx="2155356" cy="1616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4DB30AD-3DC0-476A-BB90-6720B025D7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52772" y="3526787"/>
            <a:ext cx="1728300" cy="155799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8842B84C-DEB2-4455-8D46-0777CA76FC69}"/>
              </a:ext>
            </a:extLst>
          </p:cNvPr>
          <p:cNvSpPr txBox="1"/>
          <p:nvPr/>
        </p:nvSpPr>
        <p:spPr>
          <a:xfrm>
            <a:off x="8216921" y="5805263"/>
            <a:ext cx="995333" cy="3569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3132323">
              <a:lnSpc>
                <a:spcPts val="3450"/>
              </a:lnSpc>
              <a:spcAft>
                <a:spcPts val="1725"/>
              </a:spcAft>
              <a:buClr>
                <a:srgbClr val="37464B"/>
              </a:buClr>
              <a:buSzPct val="160000"/>
              <a:defRPr/>
            </a:pPr>
            <a:r>
              <a:rPr lang="de-DE" sz="600" kern="0" dirty="0" err="1"/>
              <a:t>Photos</a:t>
            </a:r>
            <a:r>
              <a:rPr lang="de-DE" sz="600" kern="0" dirty="0"/>
              <a:t>: H. Götze, S. Kukowski</a:t>
            </a:r>
            <a:endParaRPr lang="de-DE" sz="1500" kern="0" dirty="0">
              <a:cs typeface="Calibri" pitchFamily="34" charset="0"/>
            </a:endParaRPr>
          </a:p>
        </p:txBody>
      </p:sp>
      <p:pic>
        <p:nvPicPr>
          <p:cNvPr id="15" name="image15.png">
            <a:extLst>
              <a:ext uri="{FF2B5EF4-FFF2-40B4-BE49-F238E27FC236}">
                <a16:creationId xmlns:a16="http://schemas.microsoft.com/office/drawing/2014/main" id="{2017B27D-4D5B-4D4F-B0D4-7EA9C7A9E89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805" t="61055" r="58969" b="-775"/>
          <a:stretch/>
        </p:blipFill>
        <p:spPr>
          <a:xfrm>
            <a:off x="7060622" y="1235099"/>
            <a:ext cx="584300" cy="550591"/>
          </a:xfrm>
          <a:prstGeom prst="rect">
            <a:avLst/>
          </a:prstGeom>
        </p:spPr>
      </p:pic>
      <p:pic>
        <p:nvPicPr>
          <p:cNvPr id="18" name="image15.png">
            <a:extLst>
              <a:ext uri="{FF2B5EF4-FFF2-40B4-BE49-F238E27FC236}">
                <a16:creationId xmlns:a16="http://schemas.microsoft.com/office/drawing/2014/main" id="{C743E920-3D56-40D5-93D1-177291E8AC1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460" b="42093"/>
          <a:stretch/>
        </p:blipFill>
        <p:spPr>
          <a:xfrm>
            <a:off x="1380302" y="1235099"/>
            <a:ext cx="903759" cy="44354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220A703-B12C-417A-9BFE-7D638684C43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324" y="-69440"/>
            <a:ext cx="1349943" cy="116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4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New </a:t>
            </a:r>
            <a:r>
              <a:rPr lang="de-DE" dirty="0" err="1"/>
              <a:t>data</a:t>
            </a:r>
            <a:r>
              <a:rPr lang="de-DE" dirty="0"/>
              <a:t> and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improvement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58068" y="1376772"/>
            <a:ext cx="8388464" cy="43706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2000" dirty="0"/>
              <a:t>New </a:t>
            </a:r>
            <a:r>
              <a:rPr lang="de-DE" sz="2000" dirty="0" err="1"/>
              <a:t>data</a:t>
            </a:r>
            <a:endParaRPr lang="de-DE" sz="2000" dirty="0"/>
          </a:p>
          <a:p>
            <a:pPr lvl="1"/>
            <a:r>
              <a:rPr lang="de-DE" sz="2000" dirty="0"/>
              <a:t>Additional </a:t>
            </a:r>
            <a:r>
              <a:rPr lang="de-DE" sz="2000" dirty="0" err="1"/>
              <a:t>data</a:t>
            </a:r>
            <a:r>
              <a:rPr lang="de-DE" sz="2000" dirty="0"/>
              <a:t> </a:t>
            </a:r>
            <a:r>
              <a:rPr lang="de-DE" sz="2000" dirty="0" err="1"/>
              <a:t>have</a:t>
            </a:r>
            <a:r>
              <a:rPr lang="de-DE" sz="2000" dirty="0"/>
              <a:t> </a:t>
            </a:r>
            <a:r>
              <a:rPr lang="de-DE" sz="2000" dirty="0" err="1"/>
              <a:t>effect</a:t>
            </a:r>
            <a:r>
              <a:rPr lang="de-DE" sz="2000" dirty="0"/>
              <a:t> on </a:t>
            </a:r>
            <a:r>
              <a:rPr lang="de-DE" sz="2000" dirty="0" err="1"/>
              <a:t>derived</a:t>
            </a:r>
            <a:r>
              <a:rPr lang="de-DE" sz="2000" dirty="0"/>
              <a:t> </a:t>
            </a:r>
            <a:r>
              <a:rPr lang="de-DE" sz="2000" dirty="0" err="1"/>
              <a:t>emission</a:t>
            </a:r>
            <a:r>
              <a:rPr lang="de-DE" sz="2000" dirty="0"/>
              <a:t> </a:t>
            </a:r>
            <a:r>
              <a:rPr lang="de-DE" sz="2000" dirty="0" err="1"/>
              <a:t>factors</a:t>
            </a:r>
            <a:endParaRPr lang="de-DE" sz="2000" dirty="0"/>
          </a:p>
          <a:p>
            <a:pPr lvl="1"/>
            <a:r>
              <a:rPr lang="de-DE" sz="2000" dirty="0"/>
              <a:t>Field </a:t>
            </a:r>
            <a:r>
              <a:rPr lang="de-DE" sz="2000" dirty="0" err="1"/>
              <a:t>data</a:t>
            </a:r>
            <a:r>
              <a:rPr lang="de-DE" sz="2000" dirty="0"/>
              <a:t> and lab </a:t>
            </a:r>
            <a:r>
              <a:rPr lang="de-DE" sz="2000" dirty="0" err="1"/>
              <a:t>incubation</a:t>
            </a:r>
            <a:r>
              <a:rPr lang="de-DE" sz="2000" dirty="0"/>
              <a:t> </a:t>
            </a:r>
            <a:r>
              <a:rPr lang="de-DE" sz="2000" dirty="0" err="1"/>
              <a:t>data</a:t>
            </a:r>
            <a:r>
              <a:rPr lang="de-DE" sz="2000" dirty="0"/>
              <a:t> </a:t>
            </a:r>
            <a:r>
              <a:rPr lang="de-DE" sz="2000" dirty="0" err="1"/>
              <a:t>need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reassessed</a:t>
            </a:r>
            <a:r>
              <a:rPr lang="de-DE" sz="2000" dirty="0"/>
              <a:t> and </a:t>
            </a:r>
            <a:r>
              <a:rPr lang="de-DE" sz="2000" dirty="0" err="1"/>
              <a:t>categorized</a:t>
            </a:r>
            <a:r>
              <a:rPr lang="de-DE" sz="2000" dirty="0"/>
              <a:t> (</a:t>
            </a:r>
            <a:r>
              <a:rPr lang="de-DE" sz="2000" dirty="0" err="1"/>
              <a:t>methods</a:t>
            </a:r>
            <a:r>
              <a:rPr lang="de-DE" sz="2000" dirty="0"/>
              <a:t>, </a:t>
            </a:r>
            <a:r>
              <a:rPr lang="de-DE" sz="2000" dirty="0" err="1"/>
              <a:t>influencing</a:t>
            </a:r>
            <a:r>
              <a:rPr lang="de-DE" sz="2000" dirty="0"/>
              <a:t> variables)</a:t>
            </a:r>
          </a:p>
          <a:p>
            <a:pPr lvl="1"/>
            <a:endParaRPr lang="de-DE" sz="2000" dirty="0"/>
          </a:p>
          <a:p>
            <a:pPr marL="0" lvl="1" indent="0">
              <a:buNone/>
            </a:pPr>
            <a:r>
              <a:rPr lang="de-DE" sz="2000" b="1" dirty="0"/>
              <a:t>Model </a:t>
            </a:r>
            <a:r>
              <a:rPr lang="de-DE" sz="2000" b="1" dirty="0" err="1"/>
              <a:t>refinement</a:t>
            </a:r>
            <a:r>
              <a:rPr lang="de-DE" sz="2000" b="1" dirty="0"/>
              <a:t> and </a:t>
            </a:r>
            <a:r>
              <a:rPr lang="de-DE" sz="2000" b="1" dirty="0" err="1"/>
              <a:t>new</a:t>
            </a:r>
            <a:r>
              <a:rPr lang="de-DE" sz="2000" b="1" dirty="0"/>
              <a:t> </a:t>
            </a:r>
            <a:r>
              <a:rPr lang="de-DE" sz="2000" b="1" dirty="0" err="1"/>
              <a:t>modelling</a:t>
            </a:r>
            <a:r>
              <a:rPr lang="de-DE" sz="2000" b="1" dirty="0"/>
              <a:t> </a:t>
            </a:r>
            <a:r>
              <a:rPr lang="de-DE" sz="2000" b="1" dirty="0" err="1"/>
              <a:t>approaches</a:t>
            </a:r>
            <a:r>
              <a:rPr lang="de-DE" sz="2000" b="1" dirty="0"/>
              <a:t>: </a:t>
            </a:r>
            <a:r>
              <a:rPr lang="de-DE" sz="2000" b="1" dirty="0" err="1"/>
              <a:t>new</a:t>
            </a:r>
            <a:r>
              <a:rPr lang="de-DE" sz="2000" b="1" dirty="0"/>
              <a:t> </a:t>
            </a:r>
            <a:r>
              <a:rPr lang="de-DE" sz="2000" b="1" dirty="0" err="1"/>
              <a:t>method</a:t>
            </a:r>
            <a:r>
              <a:rPr lang="de-DE" sz="2000" b="1" dirty="0"/>
              <a:t> </a:t>
            </a:r>
            <a:r>
              <a:rPr lang="de-DE" sz="2000" b="1" dirty="0" err="1"/>
              <a:t>should</a:t>
            </a:r>
            <a:r>
              <a:rPr lang="de-DE" sz="2000" b="1" dirty="0"/>
              <a:t> </a:t>
            </a:r>
            <a:r>
              <a:rPr lang="de-DE" sz="2000" b="1" dirty="0" err="1"/>
              <a:t>reflect</a:t>
            </a:r>
            <a:r>
              <a:rPr lang="de-DE" sz="2000" b="1" dirty="0"/>
              <a:t> </a:t>
            </a:r>
            <a:r>
              <a:rPr lang="de-DE" sz="2000" b="1" dirty="0" err="1"/>
              <a:t>current</a:t>
            </a:r>
            <a:r>
              <a:rPr lang="de-DE" sz="2000" b="1" dirty="0"/>
              <a:t> </a:t>
            </a:r>
            <a:r>
              <a:rPr lang="de-DE" sz="2000" b="1" dirty="0" err="1"/>
              <a:t>level</a:t>
            </a:r>
            <a:r>
              <a:rPr lang="de-DE" sz="2000" b="1" dirty="0"/>
              <a:t> </a:t>
            </a:r>
            <a:r>
              <a:rPr lang="de-DE" sz="2000" b="1" dirty="0" err="1"/>
              <a:t>of</a:t>
            </a:r>
            <a:r>
              <a:rPr lang="de-DE" sz="2000" b="1" dirty="0"/>
              <a:t> </a:t>
            </a:r>
            <a:r>
              <a:rPr lang="de-DE" sz="2000" b="1" dirty="0" err="1"/>
              <a:t>scientific</a:t>
            </a:r>
            <a:r>
              <a:rPr lang="de-DE" sz="2000" b="1" dirty="0"/>
              <a:t> </a:t>
            </a:r>
            <a:r>
              <a:rPr lang="de-DE" sz="2000" b="1" dirty="0" err="1"/>
              <a:t>knowledge</a:t>
            </a:r>
            <a:endParaRPr lang="de-DE" sz="2000" b="1" dirty="0"/>
          </a:p>
          <a:p>
            <a:pPr lvl="1"/>
            <a:r>
              <a:rPr lang="de-DE" sz="2000" dirty="0" err="1"/>
              <a:t>Frequentist</a:t>
            </a:r>
            <a:r>
              <a:rPr lang="de-DE" sz="2000" dirty="0"/>
              <a:t>  </a:t>
            </a:r>
            <a:r>
              <a:rPr lang="de-DE" sz="2000" dirty="0" err="1"/>
              <a:t>modelling</a:t>
            </a:r>
            <a:r>
              <a:rPr lang="de-DE" sz="2000" dirty="0"/>
              <a:t> (</a:t>
            </a:r>
            <a:r>
              <a:rPr lang="de-DE" sz="2000" dirty="0" err="1"/>
              <a:t>exisiting</a:t>
            </a:r>
            <a:r>
              <a:rPr lang="de-DE" sz="2000" dirty="0"/>
              <a:t> </a:t>
            </a:r>
            <a:r>
              <a:rPr lang="de-DE" sz="2000" dirty="0" err="1"/>
              <a:t>methodology</a:t>
            </a:r>
            <a:r>
              <a:rPr lang="de-DE" sz="2000" dirty="0"/>
              <a:t>, </a:t>
            </a:r>
            <a:r>
              <a:rPr lang="de-DE" sz="2000" dirty="0" err="1"/>
              <a:t>addition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further</a:t>
            </a:r>
            <a:r>
              <a:rPr lang="de-DE" sz="2000" dirty="0"/>
              <a:t> </a:t>
            </a:r>
            <a:r>
              <a:rPr lang="de-DE" sz="2000" dirty="0" err="1"/>
              <a:t>explanatory</a:t>
            </a:r>
            <a:r>
              <a:rPr lang="de-DE" sz="2000" dirty="0"/>
              <a:t> variables)</a:t>
            </a:r>
          </a:p>
          <a:p>
            <a:pPr marL="216000" lvl="1" indent="0">
              <a:buNone/>
            </a:pPr>
            <a:r>
              <a:rPr lang="de-DE" sz="2000" dirty="0">
                <a:sym typeface="Wingdings" panose="05000000000000000000" pitchFamily="2" charset="2"/>
              </a:rPr>
              <a:t> </a:t>
            </a:r>
            <a:r>
              <a:rPr lang="de-DE" sz="2000" dirty="0" err="1">
                <a:sym typeface="Wingdings" panose="05000000000000000000" pitchFamily="2" charset="2"/>
              </a:rPr>
              <a:t>actually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mainly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fertilizer</a:t>
            </a:r>
            <a:r>
              <a:rPr lang="de-DE" sz="2000" dirty="0">
                <a:sym typeface="Wingdings" panose="05000000000000000000" pitchFamily="2" charset="2"/>
              </a:rPr>
              <a:t> type, </a:t>
            </a:r>
            <a:r>
              <a:rPr lang="de-DE" sz="2000" dirty="0" err="1">
                <a:sym typeface="Wingdings" panose="05000000000000000000" pitchFamily="2" charset="2"/>
              </a:rPr>
              <a:t>temperature</a:t>
            </a:r>
            <a:r>
              <a:rPr lang="de-DE" sz="2000" dirty="0">
                <a:sym typeface="Wingdings" panose="05000000000000000000" pitchFamily="2" charset="2"/>
              </a:rPr>
              <a:t> and </a:t>
            </a:r>
            <a:r>
              <a:rPr lang="de-DE" sz="2000" dirty="0" err="1">
                <a:sym typeface="Wingdings" panose="05000000000000000000" pitchFamily="2" charset="2"/>
              </a:rPr>
              <a:t>soil</a:t>
            </a:r>
            <a:r>
              <a:rPr lang="de-DE" sz="2000" dirty="0">
                <a:sym typeface="Wingdings" panose="05000000000000000000" pitchFamily="2" charset="2"/>
              </a:rPr>
              <a:t> pH</a:t>
            </a:r>
            <a:endParaRPr lang="de-DE" sz="2000" dirty="0"/>
          </a:p>
          <a:p>
            <a:pPr lvl="1"/>
            <a:r>
              <a:rPr lang="de-DE" sz="2000" dirty="0" err="1"/>
              <a:t>Baysean</a:t>
            </a:r>
            <a:r>
              <a:rPr lang="de-DE" sz="2000" dirty="0"/>
              <a:t> </a:t>
            </a:r>
            <a:r>
              <a:rPr lang="de-DE" sz="2000" dirty="0" err="1"/>
              <a:t>modelling</a:t>
            </a:r>
            <a:endParaRPr lang="de-DE" sz="2000" dirty="0"/>
          </a:p>
          <a:p>
            <a:pPr lvl="1"/>
            <a:r>
              <a:rPr lang="de-DE" sz="2000" dirty="0"/>
              <a:t>Semi-</a:t>
            </a:r>
            <a:r>
              <a:rPr lang="de-DE" sz="2000" dirty="0" err="1"/>
              <a:t>dynamic</a:t>
            </a:r>
            <a:r>
              <a:rPr lang="de-DE" sz="2000" dirty="0"/>
              <a:t> </a:t>
            </a:r>
            <a:r>
              <a:rPr lang="de-DE" sz="2000" dirty="0" err="1"/>
              <a:t>models</a:t>
            </a:r>
            <a:r>
              <a:rPr lang="de-DE" sz="2000" dirty="0"/>
              <a:t> (Tier 3)</a:t>
            </a:r>
          </a:p>
          <a:p>
            <a:pPr marL="457200" lvl="4" indent="-457200"/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62370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0"/>
            <a:ext cx="8568484" cy="972000"/>
          </a:xfrm>
        </p:spPr>
        <p:txBody>
          <a:bodyPr/>
          <a:lstStyle/>
          <a:p>
            <a:r>
              <a:rPr lang="de-DE" dirty="0" err="1"/>
              <a:t>Revising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Tier 2 </a:t>
            </a:r>
            <a:r>
              <a:rPr lang="de-DE" dirty="0" err="1"/>
              <a:t>and</a:t>
            </a:r>
            <a:r>
              <a:rPr lang="de-DE" dirty="0"/>
              <a:t> Tier 3 </a:t>
            </a:r>
            <a:r>
              <a:rPr lang="de-DE" dirty="0" err="1"/>
              <a:t>methodologies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58068" y="1376772"/>
            <a:ext cx="8388464" cy="43706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2000" dirty="0"/>
              <a:t>The Tier 3 </a:t>
            </a:r>
            <a:r>
              <a:rPr lang="de-DE" sz="2000" u="sng" dirty="0" err="1"/>
              <a:t>model</a:t>
            </a:r>
            <a:r>
              <a:rPr lang="de-DE" sz="2000" dirty="0"/>
              <a:t> </a:t>
            </a:r>
            <a:r>
              <a:rPr lang="de-DE" sz="2000" dirty="0" err="1"/>
              <a:t>describes</a:t>
            </a:r>
            <a:r>
              <a:rPr lang="de-DE" sz="2000" dirty="0"/>
              <a:t> </a:t>
            </a:r>
            <a:r>
              <a:rPr lang="de-DE" sz="2000" dirty="0" err="1"/>
              <a:t>emission</a:t>
            </a:r>
            <a:r>
              <a:rPr lang="de-DE" sz="2000" dirty="0"/>
              <a:t> </a:t>
            </a:r>
            <a:r>
              <a:rPr lang="de-DE" sz="2000" dirty="0" err="1"/>
              <a:t>from</a:t>
            </a:r>
            <a:r>
              <a:rPr lang="de-DE" sz="2000" dirty="0"/>
              <a:t> a </a:t>
            </a:r>
            <a:r>
              <a:rPr lang="de-DE" sz="2000" dirty="0" err="1"/>
              <a:t>single</a:t>
            </a:r>
            <a:r>
              <a:rPr lang="de-DE" sz="2000" dirty="0"/>
              <a:t> </a:t>
            </a:r>
            <a:r>
              <a:rPr lang="de-DE" sz="2000" dirty="0" err="1"/>
              <a:t>fertiliser</a:t>
            </a:r>
            <a:r>
              <a:rPr lang="de-DE" sz="2000" dirty="0"/>
              <a:t> </a:t>
            </a:r>
            <a:r>
              <a:rPr lang="de-DE" sz="2000" dirty="0" err="1"/>
              <a:t>application</a:t>
            </a:r>
            <a:endParaRPr lang="de-DE" sz="2000" dirty="0"/>
          </a:p>
          <a:p>
            <a:pPr lvl="1"/>
            <a:r>
              <a:rPr lang="de-DE" sz="2000" dirty="0"/>
              <a:t>The Tier 3 </a:t>
            </a:r>
            <a:r>
              <a:rPr lang="de-DE" sz="2000" u="sng" dirty="0" err="1"/>
              <a:t>method</a:t>
            </a:r>
            <a:r>
              <a:rPr lang="de-DE" sz="2000" dirty="0"/>
              <a:t> must </a:t>
            </a:r>
            <a:r>
              <a:rPr lang="de-DE" sz="2000" dirty="0" err="1"/>
              <a:t>calculate</a:t>
            </a:r>
            <a:r>
              <a:rPr lang="de-DE" sz="2000" dirty="0"/>
              <a:t> </a:t>
            </a:r>
            <a:r>
              <a:rPr lang="de-DE" sz="2000" dirty="0" err="1"/>
              <a:t>annual</a:t>
            </a:r>
            <a:r>
              <a:rPr lang="de-DE" sz="2000" dirty="0"/>
              <a:t> </a:t>
            </a:r>
            <a:r>
              <a:rPr lang="de-DE" sz="2000" dirty="0" err="1"/>
              <a:t>ammonia</a:t>
            </a:r>
            <a:r>
              <a:rPr lang="de-DE" sz="2000" dirty="0"/>
              <a:t> </a:t>
            </a:r>
            <a:r>
              <a:rPr lang="de-DE" sz="2000" dirty="0" err="1"/>
              <a:t>emissions</a:t>
            </a:r>
            <a:endParaRPr lang="de-DE" sz="2000" dirty="0"/>
          </a:p>
          <a:p>
            <a:pPr lvl="1"/>
            <a:r>
              <a:rPr lang="de-DE" sz="2000" dirty="0"/>
              <a:t>The Tier 3 </a:t>
            </a:r>
            <a:r>
              <a:rPr lang="de-DE" sz="2000" dirty="0" err="1"/>
              <a:t>method</a:t>
            </a:r>
            <a:r>
              <a:rPr lang="de-DE" sz="2000" dirty="0"/>
              <a:t> will </a:t>
            </a:r>
            <a:r>
              <a:rPr lang="de-DE" sz="2000" dirty="0" err="1"/>
              <a:t>require</a:t>
            </a:r>
            <a:r>
              <a:rPr lang="de-DE" sz="2000" dirty="0"/>
              <a:t> </a:t>
            </a:r>
            <a:r>
              <a:rPr lang="de-DE" sz="2000" dirty="0" err="1"/>
              <a:t>activity</a:t>
            </a:r>
            <a:r>
              <a:rPr lang="de-DE" sz="2000" dirty="0"/>
              <a:t> </a:t>
            </a:r>
            <a:r>
              <a:rPr lang="de-DE" sz="2000" dirty="0" err="1"/>
              <a:t>data</a:t>
            </a:r>
            <a:r>
              <a:rPr lang="de-DE" sz="2000" dirty="0"/>
              <a:t> </a:t>
            </a:r>
            <a:r>
              <a:rPr lang="de-DE" sz="2000" dirty="0" err="1"/>
              <a:t>relating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distribution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each</a:t>
            </a:r>
            <a:r>
              <a:rPr lang="de-DE" sz="2000" dirty="0"/>
              <a:t> </a:t>
            </a:r>
            <a:r>
              <a:rPr lang="de-DE" sz="2000" dirty="0" err="1"/>
              <a:t>fertiliser</a:t>
            </a:r>
            <a:r>
              <a:rPr lang="de-DE" sz="2000" dirty="0"/>
              <a:t> type in time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space</a:t>
            </a:r>
            <a:endParaRPr lang="de-DE" sz="2000" dirty="0"/>
          </a:p>
          <a:p>
            <a:pPr lvl="1"/>
            <a:endParaRPr lang="de-DE" sz="2000" dirty="0"/>
          </a:p>
          <a:p>
            <a:pPr marL="0" lvl="1" indent="0">
              <a:buNone/>
            </a:pPr>
            <a:r>
              <a:rPr lang="en-US" sz="2000" b="1" dirty="0"/>
              <a:t>Development of the Tier 2 methodology</a:t>
            </a:r>
            <a:endParaRPr lang="de-DE" sz="2000" b="1" dirty="0"/>
          </a:p>
          <a:p>
            <a:pPr lvl="1"/>
            <a:r>
              <a:rPr lang="en-US" sz="2000" dirty="0"/>
              <a:t>Use the Tier 3 model to develop the Tier 2 methodology</a:t>
            </a:r>
          </a:p>
          <a:p>
            <a:pPr lvl="1"/>
            <a:r>
              <a:rPr lang="en-US" sz="2000" dirty="0"/>
              <a:t>Requires assumptions concerning the </a:t>
            </a:r>
            <a:r>
              <a:rPr lang="de-DE" sz="2000" dirty="0" err="1"/>
              <a:t>activity</a:t>
            </a:r>
            <a:r>
              <a:rPr lang="de-DE" sz="2000" dirty="0"/>
              <a:t> </a:t>
            </a:r>
            <a:r>
              <a:rPr lang="de-DE" sz="2000" dirty="0" err="1"/>
              <a:t>data</a:t>
            </a:r>
            <a:r>
              <a:rPr lang="de-DE" sz="2000" dirty="0"/>
              <a:t>.</a:t>
            </a:r>
          </a:p>
          <a:p>
            <a:pPr lvl="1"/>
            <a:r>
              <a:rPr lang="de-DE" sz="2000" dirty="0"/>
              <a:t>These </a:t>
            </a:r>
            <a:r>
              <a:rPr lang="de-DE" sz="2000" dirty="0" err="1"/>
              <a:t>assumptions</a:t>
            </a:r>
            <a:r>
              <a:rPr lang="de-DE" sz="2000" dirty="0"/>
              <a:t> </a:t>
            </a:r>
            <a:r>
              <a:rPr lang="de-DE" sz="2000" dirty="0" err="1"/>
              <a:t>need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revisited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64441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Challenges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47102" y="1243662"/>
            <a:ext cx="8388464" cy="43706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2000" dirty="0" err="1"/>
              <a:t>Unbalanced</a:t>
            </a:r>
            <a:r>
              <a:rPr lang="de-DE" sz="2000" dirty="0"/>
              <a:t> </a:t>
            </a:r>
            <a:r>
              <a:rPr lang="de-DE" sz="2000" dirty="0" err="1"/>
              <a:t>data</a:t>
            </a:r>
            <a:r>
              <a:rPr lang="de-DE" sz="2000" dirty="0"/>
              <a:t> </a:t>
            </a:r>
            <a:r>
              <a:rPr lang="de-DE" sz="2000" dirty="0" err="1"/>
              <a:t>sets</a:t>
            </a:r>
            <a:endParaRPr lang="de-DE" sz="2000" dirty="0"/>
          </a:p>
          <a:p>
            <a:pPr lvl="1"/>
            <a:r>
              <a:rPr lang="de-DE" sz="2000" dirty="0" err="1"/>
              <a:t>Existing</a:t>
            </a:r>
            <a:r>
              <a:rPr lang="de-DE" sz="2000" dirty="0"/>
              <a:t> experimental </a:t>
            </a:r>
            <a:r>
              <a:rPr lang="de-DE" sz="2000" dirty="0" err="1"/>
              <a:t>data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not </a:t>
            </a:r>
            <a:r>
              <a:rPr lang="de-DE" sz="2000" dirty="0" err="1"/>
              <a:t>balanced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respect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fertilizer</a:t>
            </a:r>
            <a:r>
              <a:rPr lang="de-DE" sz="2000" dirty="0"/>
              <a:t> </a:t>
            </a:r>
            <a:r>
              <a:rPr lang="de-DE" sz="2000" dirty="0" err="1"/>
              <a:t>types</a:t>
            </a:r>
            <a:r>
              <a:rPr lang="de-DE" sz="2000" dirty="0"/>
              <a:t>, </a:t>
            </a:r>
            <a:r>
              <a:rPr lang="de-DE" sz="2000" dirty="0" err="1"/>
              <a:t>fertilizer</a:t>
            </a:r>
            <a:r>
              <a:rPr lang="de-DE" sz="2000" dirty="0"/>
              <a:t> </a:t>
            </a:r>
            <a:r>
              <a:rPr lang="de-DE" sz="2000" dirty="0" err="1"/>
              <a:t>management</a:t>
            </a:r>
            <a:r>
              <a:rPr lang="de-DE" sz="2000" dirty="0"/>
              <a:t> (e.g. </a:t>
            </a:r>
            <a:r>
              <a:rPr lang="de-DE" sz="2000" dirty="0" err="1"/>
              <a:t>incorporation</a:t>
            </a:r>
            <a:r>
              <a:rPr lang="de-DE" sz="2000" dirty="0"/>
              <a:t>), </a:t>
            </a:r>
            <a:r>
              <a:rPr lang="de-DE" sz="2000" dirty="0" err="1"/>
              <a:t>availability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influencing</a:t>
            </a:r>
            <a:r>
              <a:rPr lang="de-DE" sz="2000" dirty="0"/>
              <a:t> variables and experimental </a:t>
            </a:r>
            <a:r>
              <a:rPr lang="de-DE" sz="2000" dirty="0" err="1"/>
              <a:t>conditions</a:t>
            </a:r>
            <a:r>
              <a:rPr lang="de-DE" sz="2000" dirty="0"/>
              <a:t> </a:t>
            </a:r>
          </a:p>
          <a:p>
            <a:pPr lvl="1"/>
            <a:r>
              <a:rPr lang="de-DE" sz="2000" dirty="0" err="1"/>
              <a:t>How</a:t>
            </a:r>
            <a:r>
              <a:rPr lang="de-DE" sz="2000" dirty="0"/>
              <a:t> </a:t>
            </a:r>
            <a:r>
              <a:rPr lang="de-DE" sz="2000" dirty="0" err="1"/>
              <a:t>can</a:t>
            </a:r>
            <a:r>
              <a:rPr lang="de-DE" sz="2000" dirty="0"/>
              <a:t> </a:t>
            </a:r>
            <a:r>
              <a:rPr lang="de-DE" sz="2000" dirty="0" err="1"/>
              <a:t>incubation</a:t>
            </a:r>
            <a:r>
              <a:rPr lang="de-DE" sz="2000" dirty="0"/>
              <a:t> </a:t>
            </a:r>
            <a:r>
              <a:rPr lang="de-DE" sz="2000" dirty="0" err="1"/>
              <a:t>data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involved</a:t>
            </a:r>
            <a:r>
              <a:rPr lang="de-DE" sz="2000" dirty="0"/>
              <a:t>?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de-DE" sz="2000" dirty="0" err="1">
                <a:sym typeface="Wingdings" panose="05000000000000000000" pitchFamily="2" charset="2"/>
              </a:rPr>
              <a:t>more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efforts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needed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to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identify</a:t>
            </a:r>
            <a:r>
              <a:rPr lang="de-DE" sz="2000" dirty="0">
                <a:sym typeface="Wingdings" panose="05000000000000000000" pitchFamily="2" charset="2"/>
              </a:rPr>
              <a:t> optimal </a:t>
            </a:r>
            <a:r>
              <a:rPr lang="de-DE" sz="2000" dirty="0" err="1">
                <a:sym typeface="Wingdings" panose="05000000000000000000" pitchFamily="2" charset="2"/>
              </a:rPr>
              <a:t>fertilizer</a:t>
            </a:r>
            <a:r>
              <a:rPr lang="de-DE" sz="2000" dirty="0">
                <a:sym typeface="Wingdings" panose="05000000000000000000" pitchFamily="2" charset="2"/>
              </a:rPr>
              <a:t> and </a:t>
            </a:r>
            <a:r>
              <a:rPr lang="de-DE" sz="2000" dirty="0" err="1">
                <a:sym typeface="Wingdings" panose="05000000000000000000" pitchFamily="2" charset="2"/>
              </a:rPr>
              <a:t>managemnet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categories</a:t>
            </a:r>
            <a:r>
              <a:rPr lang="de-DE" sz="2000" dirty="0">
                <a:sym typeface="Wingdings" panose="05000000000000000000" pitchFamily="2" charset="2"/>
              </a:rPr>
              <a:t>, </a:t>
            </a:r>
            <a:r>
              <a:rPr lang="de-DE" sz="2000" dirty="0" err="1">
                <a:sym typeface="Wingdings" panose="05000000000000000000" pitchFamily="2" charset="2"/>
              </a:rPr>
              <a:t>effective</a:t>
            </a:r>
            <a:r>
              <a:rPr lang="de-DE" sz="2000" dirty="0">
                <a:sym typeface="Wingdings" panose="05000000000000000000" pitchFamily="2" charset="2"/>
              </a:rPr>
              <a:t> and </a:t>
            </a:r>
            <a:r>
              <a:rPr lang="de-DE" sz="2000" dirty="0" err="1">
                <a:sym typeface="Wingdings" panose="05000000000000000000" pitchFamily="2" charset="2"/>
              </a:rPr>
              <a:t>available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influencing</a:t>
            </a:r>
            <a:r>
              <a:rPr lang="de-DE" sz="2000" dirty="0">
                <a:sym typeface="Wingdings" panose="05000000000000000000" pitchFamily="2" charset="2"/>
              </a:rPr>
              <a:t> variables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 err="1"/>
              <a:t>Exclude</a:t>
            </a:r>
            <a:r>
              <a:rPr lang="de-DE" sz="2000" dirty="0"/>
              <a:t> </a:t>
            </a:r>
            <a:r>
              <a:rPr lang="de-DE" sz="2000" dirty="0" err="1"/>
              <a:t>autocorrelation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influencing</a:t>
            </a:r>
            <a:r>
              <a:rPr lang="de-DE" sz="2000" dirty="0"/>
              <a:t> variables (e.g. CEC and </a:t>
            </a:r>
            <a:r>
              <a:rPr lang="de-DE" sz="2000" dirty="0" err="1"/>
              <a:t>clay</a:t>
            </a:r>
            <a:r>
              <a:rPr lang="de-DE" sz="2000" dirty="0"/>
              <a:t>  </a:t>
            </a:r>
            <a:r>
              <a:rPr lang="de-DE" sz="2000" dirty="0" err="1"/>
              <a:t>content</a:t>
            </a:r>
            <a:r>
              <a:rPr lang="de-DE" sz="20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/>
              <a:t>Integration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effects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precipitation</a:t>
            </a:r>
            <a:r>
              <a:rPr lang="de-DE" sz="2000" dirty="0"/>
              <a:t> and/</a:t>
            </a:r>
            <a:r>
              <a:rPr lang="de-DE" sz="2000" dirty="0" err="1"/>
              <a:t>or</a:t>
            </a:r>
            <a:r>
              <a:rPr lang="de-DE" sz="2000" dirty="0"/>
              <a:t> </a:t>
            </a:r>
            <a:r>
              <a:rPr lang="de-DE" sz="2000" dirty="0" err="1"/>
              <a:t>irrigation</a:t>
            </a:r>
            <a:r>
              <a:rPr lang="de-DE" sz="2000" dirty="0"/>
              <a:t> on </a:t>
            </a:r>
            <a:r>
              <a:rPr lang="de-DE" sz="2000" dirty="0" err="1"/>
              <a:t>emissions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93001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Timeline and </a:t>
            </a:r>
            <a:r>
              <a:rPr lang="de-DE" dirty="0" err="1"/>
              <a:t>groups</a:t>
            </a:r>
            <a:r>
              <a:rPr lang="de-DE" dirty="0"/>
              <a:t> </a:t>
            </a:r>
            <a:r>
              <a:rPr lang="de-DE" dirty="0" err="1"/>
              <a:t>involved</a:t>
            </a:r>
            <a:r>
              <a:rPr lang="de-DE" dirty="0"/>
              <a:t>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60000" y="1243662"/>
            <a:ext cx="8388464" cy="43706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2000" dirty="0"/>
              <a:t>Time </a:t>
            </a:r>
            <a:r>
              <a:rPr lang="de-DE" sz="2000" dirty="0" err="1"/>
              <a:t>line</a:t>
            </a:r>
            <a:endParaRPr lang="de-DE" sz="2000" dirty="0"/>
          </a:p>
          <a:p>
            <a:pPr lvl="1"/>
            <a:r>
              <a:rPr lang="de-DE" sz="2000" dirty="0"/>
              <a:t>End </a:t>
            </a:r>
            <a:r>
              <a:rPr lang="de-DE" sz="2000" dirty="0" err="1"/>
              <a:t>of</a:t>
            </a:r>
            <a:r>
              <a:rPr lang="de-DE" sz="2000" dirty="0"/>
              <a:t> September /</a:t>
            </a:r>
            <a:r>
              <a:rPr lang="de-DE" sz="2000" dirty="0" err="1"/>
              <a:t>early</a:t>
            </a:r>
            <a:r>
              <a:rPr lang="de-DE" sz="2000" dirty="0"/>
              <a:t> </a:t>
            </a:r>
            <a:r>
              <a:rPr lang="de-DE" sz="2000" dirty="0" err="1"/>
              <a:t>October</a:t>
            </a:r>
            <a:r>
              <a:rPr lang="de-DE" sz="2000" dirty="0"/>
              <a:t>: </a:t>
            </a:r>
            <a:r>
              <a:rPr lang="de-DE" sz="2000" dirty="0" err="1"/>
              <a:t>finalization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new</a:t>
            </a:r>
            <a:r>
              <a:rPr lang="de-DE" sz="2000" dirty="0"/>
              <a:t> draft </a:t>
            </a:r>
            <a:r>
              <a:rPr lang="de-DE" sz="2000" dirty="0" err="1"/>
              <a:t>methodology</a:t>
            </a:r>
            <a:r>
              <a:rPr lang="de-DE" sz="2000" dirty="0"/>
              <a:t> (</a:t>
            </a:r>
            <a:r>
              <a:rPr lang="de-DE" sz="2000" dirty="0" err="1"/>
              <a:t>new</a:t>
            </a:r>
            <a:r>
              <a:rPr lang="de-DE" sz="2000" dirty="0"/>
              <a:t> </a:t>
            </a:r>
            <a:r>
              <a:rPr lang="de-DE" sz="2000" dirty="0" err="1"/>
              <a:t>data</a:t>
            </a:r>
            <a:r>
              <a:rPr lang="de-DE" sz="2000" dirty="0"/>
              <a:t> </a:t>
            </a:r>
            <a:r>
              <a:rPr lang="de-DE" sz="2000" dirty="0" err="1"/>
              <a:t>collation</a:t>
            </a:r>
            <a:r>
              <a:rPr lang="de-DE" sz="2000" dirty="0"/>
              <a:t> </a:t>
            </a:r>
            <a:r>
              <a:rPr lang="de-DE" sz="2000" dirty="0" err="1"/>
              <a:t>almost</a:t>
            </a:r>
            <a:r>
              <a:rPr lang="de-DE" sz="2000" dirty="0"/>
              <a:t> </a:t>
            </a:r>
            <a:r>
              <a:rPr lang="de-DE" sz="2000" dirty="0" err="1"/>
              <a:t>completed</a:t>
            </a:r>
            <a:r>
              <a:rPr lang="de-DE" sz="2000" dirty="0"/>
              <a:t>)</a:t>
            </a:r>
          </a:p>
          <a:p>
            <a:pPr lvl="1"/>
            <a:r>
              <a:rPr lang="de-DE" sz="2000" dirty="0" err="1"/>
              <a:t>Aim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include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new</a:t>
            </a:r>
            <a:r>
              <a:rPr lang="de-DE" sz="2000" dirty="0"/>
              <a:t> </a:t>
            </a:r>
            <a:r>
              <a:rPr lang="de-DE" sz="2000" dirty="0" err="1"/>
              <a:t>methodology</a:t>
            </a:r>
            <a:r>
              <a:rPr lang="de-DE" sz="2000" dirty="0"/>
              <a:t> in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Guidebook</a:t>
            </a:r>
            <a:r>
              <a:rPr lang="de-DE" sz="2000" dirty="0"/>
              <a:t> </a:t>
            </a:r>
            <a:r>
              <a:rPr lang="de-DE" sz="2000" dirty="0" err="1"/>
              <a:t>revision</a:t>
            </a:r>
            <a:endParaRPr lang="de-DE" sz="2000" dirty="0"/>
          </a:p>
          <a:p>
            <a:pPr lvl="1"/>
            <a:r>
              <a:rPr lang="de-DE" sz="2000" dirty="0"/>
              <a:t>The </a:t>
            </a:r>
            <a:r>
              <a:rPr lang="de-DE" sz="2000" dirty="0" err="1"/>
              <a:t>methodology</a:t>
            </a:r>
            <a:r>
              <a:rPr lang="de-DE" sz="2000" dirty="0"/>
              <a:t> will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published</a:t>
            </a:r>
            <a:r>
              <a:rPr lang="de-DE" sz="2000" dirty="0"/>
              <a:t> in a </a:t>
            </a:r>
            <a:r>
              <a:rPr lang="de-DE" sz="2000" dirty="0" err="1"/>
              <a:t>scientific</a:t>
            </a:r>
            <a:r>
              <a:rPr lang="de-DE" sz="2000" dirty="0"/>
              <a:t> </a:t>
            </a:r>
            <a:r>
              <a:rPr lang="de-DE" sz="2000" dirty="0" err="1"/>
              <a:t>journal</a:t>
            </a:r>
            <a:endParaRPr lang="de-DE" sz="2000" dirty="0"/>
          </a:p>
          <a:p>
            <a:pPr lvl="1"/>
            <a:endParaRPr lang="de-DE" sz="2000" dirty="0"/>
          </a:p>
          <a:p>
            <a:pPr marL="0" lvl="1" indent="0">
              <a:buNone/>
            </a:pPr>
            <a:r>
              <a:rPr lang="de-DE" sz="2000" b="1" dirty="0"/>
              <a:t>Groups </a:t>
            </a:r>
            <a:r>
              <a:rPr lang="de-DE" sz="2000" b="1" dirty="0" err="1"/>
              <a:t>involved</a:t>
            </a:r>
            <a:endParaRPr lang="de-DE" sz="2000" b="1" dirty="0"/>
          </a:p>
          <a:p>
            <a:pPr marL="216000" lvl="1" indent="0">
              <a:buNone/>
            </a:pPr>
            <a:r>
              <a:rPr lang="de-DE" sz="2000" i="1" dirty="0"/>
              <a:t>Lead: </a:t>
            </a:r>
            <a:r>
              <a:rPr lang="de-DE" sz="2000" dirty="0"/>
              <a:t>Nicholas Hutchings, Aarhus University, </a:t>
            </a:r>
            <a:r>
              <a:rPr lang="de-DE" sz="2000" dirty="0" err="1"/>
              <a:t>Denmark</a:t>
            </a:r>
            <a:endParaRPr lang="de-DE" sz="2000" dirty="0"/>
          </a:p>
          <a:p>
            <a:pPr marL="216000" lvl="1" indent="0">
              <a:buNone/>
            </a:pPr>
            <a:r>
              <a:rPr lang="de-DE" sz="2000" i="1" dirty="0"/>
              <a:t>Support and </a:t>
            </a:r>
            <a:r>
              <a:rPr lang="de-DE" sz="2000" i="1" dirty="0" err="1"/>
              <a:t>cooperation</a:t>
            </a:r>
            <a:r>
              <a:rPr lang="de-DE" sz="2000" i="1" dirty="0"/>
              <a:t>: </a:t>
            </a:r>
            <a:r>
              <a:rPr lang="de-DE" sz="2000" dirty="0"/>
              <a:t>Andreas Pacholski </a:t>
            </a:r>
            <a:r>
              <a:rPr lang="de-DE" sz="2000" dirty="0" err="1"/>
              <a:t>Thuenen</a:t>
            </a:r>
            <a:r>
              <a:rPr lang="de-DE" sz="2000" dirty="0"/>
              <a:t> Institute, Germany</a:t>
            </a:r>
          </a:p>
          <a:p>
            <a:pPr marL="216000" lvl="1" indent="0">
              <a:buNone/>
            </a:pPr>
            <a:r>
              <a:rPr lang="de-DE" sz="2000" i="1" dirty="0"/>
              <a:t>Modelling </a:t>
            </a:r>
            <a:r>
              <a:rPr lang="de-DE" sz="2000" i="1" dirty="0" err="1"/>
              <a:t>advice</a:t>
            </a:r>
            <a:r>
              <a:rPr lang="de-DE" sz="2000" i="1" dirty="0"/>
              <a:t>: </a:t>
            </a:r>
            <a:r>
              <a:rPr lang="de-DE" sz="2000" dirty="0"/>
              <a:t>Roland </a:t>
            </a:r>
            <a:r>
              <a:rPr lang="de-DE" sz="2000" dirty="0" err="1"/>
              <a:t>Fuss</a:t>
            </a:r>
            <a:r>
              <a:rPr lang="de-DE" sz="2000" dirty="0"/>
              <a:t>, </a:t>
            </a:r>
            <a:r>
              <a:rPr lang="de-DE" sz="2000" dirty="0" err="1"/>
              <a:t>Thunen</a:t>
            </a:r>
            <a:r>
              <a:rPr lang="de-DE" sz="2000" dirty="0"/>
              <a:t> </a:t>
            </a:r>
            <a:r>
              <a:rPr lang="de-DE" sz="2000" dirty="0" err="1"/>
              <a:t>institute</a:t>
            </a:r>
            <a:r>
              <a:rPr lang="de-DE" sz="2000" dirty="0"/>
              <a:t>, Germany</a:t>
            </a:r>
          </a:p>
          <a:p>
            <a:pPr marL="216000" lvl="1" indent="0">
              <a:buNone/>
            </a:pPr>
            <a:r>
              <a:rPr lang="de-DE" sz="2000" i="1" dirty="0" err="1"/>
              <a:t>Contribution</a:t>
            </a:r>
            <a:r>
              <a:rPr lang="de-DE" sz="2000" i="1" dirty="0"/>
              <a:t> </a:t>
            </a:r>
            <a:r>
              <a:rPr lang="de-DE" sz="2000" i="1" dirty="0" err="1"/>
              <a:t>data</a:t>
            </a:r>
            <a:r>
              <a:rPr lang="de-DE" sz="2000" i="1" dirty="0"/>
              <a:t> </a:t>
            </a:r>
            <a:r>
              <a:rPr lang="de-DE" sz="2000" i="1" dirty="0" err="1"/>
              <a:t>refinement</a:t>
            </a:r>
            <a:r>
              <a:rPr lang="de-DE" sz="2000" dirty="0"/>
              <a:t>: Julia </a:t>
            </a:r>
            <a:r>
              <a:rPr lang="de-DE" sz="2000" dirty="0" err="1"/>
              <a:t>Jaquemotte</a:t>
            </a:r>
            <a:r>
              <a:rPr lang="de-DE" sz="2000" dirty="0"/>
              <a:t> KTBL, Germany</a:t>
            </a:r>
          </a:p>
        </p:txBody>
      </p:sp>
    </p:spTree>
    <p:extLst>
      <p:ext uri="{BB962C8B-B14F-4D97-AF65-F5344CB8AC3E}">
        <p14:creationId xmlns:p14="http://schemas.microsoft.com/office/powerpoint/2010/main" val="1058708191"/>
      </p:ext>
    </p:extLst>
  </p:cSld>
  <p:clrMapOvr>
    <a:masterClrMapping/>
  </p:clrMapOvr>
</p:sld>
</file>

<file path=ppt/theme/theme1.xml><?xml version="1.0" encoding="utf-8"?>
<a:theme xmlns:a="http://schemas.openxmlformats.org/drawingml/2006/main" name="Thünen blau">
  <a:themeElements>
    <a:clrScheme name="THÜNEN Primärfarben">
      <a:dk1>
        <a:sysClr val="windowText" lastClr="000000"/>
      </a:dk1>
      <a:lt1>
        <a:sysClr val="window" lastClr="FFFFFF"/>
      </a:lt1>
      <a:dk2>
        <a:srgbClr val="37464B"/>
      </a:dk2>
      <a:lt2>
        <a:srgbClr val="FFFFFF"/>
      </a:lt2>
      <a:accent1>
        <a:srgbClr val="37464B"/>
      </a:accent1>
      <a:accent2>
        <a:srgbClr val="008CD2"/>
      </a:accent2>
      <a:accent3>
        <a:srgbClr val="00A0FF"/>
      </a:accent3>
      <a:accent4>
        <a:srgbClr val="00AAAA"/>
      </a:accent4>
      <a:accent5>
        <a:srgbClr val="00AA82"/>
      </a:accent5>
      <a:accent6>
        <a:srgbClr val="78BE1E"/>
      </a:accent6>
      <a:hlink>
        <a:srgbClr val="0000FF"/>
      </a:hlink>
      <a:folHlink>
        <a:srgbClr val="800080"/>
      </a:folHlink>
    </a:clrScheme>
    <a:fontScheme name="Thüne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marL="0">
          <a:lnSpc>
            <a:spcPts val="2400"/>
          </a:lnSpc>
          <a:spcAft>
            <a:spcPts val="1200"/>
          </a:spcAft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ünen grün">
  <a:themeElements>
    <a:clrScheme name="THÜNEN Primärfarben">
      <a:dk1>
        <a:sysClr val="windowText" lastClr="000000"/>
      </a:dk1>
      <a:lt1>
        <a:sysClr val="window" lastClr="FFFFFF"/>
      </a:lt1>
      <a:dk2>
        <a:srgbClr val="37464B"/>
      </a:dk2>
      <a:lt2>
        <a:srgbClr val="FFFFFF"/>
      </a:lt2>
      <a:accent1>
        <a:srgbClr val="37464B"/>
      </a:accent1>
      <a:accent2>
        <a:srgbClr val="008CD2"/>
      </a:accent2>
      <a:accent3>
        <a:srgbClr val="00A0FF"/>
      </a:accent3>
      <a:accent4>
        <a:srgbClr val="00AAAA"/>
      </a:accent4>
      <a:accent5>
        <a:srgbClr val="00AA82"/>
      </a:accent5>
      <a:accent6>
        <a:srgbClr val="78BE1E"/>
      </a:accent6>
      <a:hlink>
        <a:srgbClr val="0000FF"/>
      </a:hlink>
      <a:folHlink>
        <a:srgbClr val="800080"/>
      </a:folHlink>
    </a:clrScheme>
    <a:fontScheme name="Thüne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ünen blaugrün">
  <a:themeElements>
    <a:clrScheme name="THÜNEN Primärfarben">
      <a:dk1>
        <a:sysClr val="windowText" lastClr="000000"/>
      </a:dk1>
      <a:lt1>
        <a:sysClr val="window" lastClr="FFFFFF"/>
      </a:lt1>
      <a:dk2>
        <a:srgbClr val="37464B"/>
      </a:dk2>
      <a:lt2>
        <a:srgbClr val="FFFFFF"/>
      </a:lt2>
      <a:accent1>
        <a:srgbClr val="37464B"/>
      </a:accent1>
      <a:accent2>
        <a:srgbClr val="008CD2"/>
      </a:accent2>
      <a:accent3>
        <a:srgbClr val="00A0FF"/>
      </a:accent3>
      <a:accent4>
        <a:srgbClr val="00AAAA"/>
      </a:accent4>
      <a:accent5>
        <a:srgbClr val="00AA82"/>
      </a:accent5>
      <a:accent6>
        <a:srgbClr val="78BE1E"/>
      </a:accent6>
      <a:hlink>
        <a:srgbClr val="0000FF"/>
      </a:hlink>
      <a:folHlink>
        <a:srgbClr val="800080"/>
      </a:folHlink>
    </a:clrScheme>
    <a:fontScheme name="Thüne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ünen rot">
  <a:themeElements>
    <a:clrScheme name="THÜNEN Sekundärfarben">
      <a:dk1>
        <a:sysClr val="windowText" lastClr="000000"/>
      </a:dk1>
      <a:lt1>
        <a:sysClr val="window" lastClr="FFFFFF"/>
      </a:lt1>
      <a:dk2>
        <a:srgbClr val="37464B"/>
      </a:dk2>
      <a:lt2>
        <a:srgbClr val="FFFFFF"/>
      </a:lt2>
      <a:accent1>
        <a:srgbClr val="37464B"/>
      </a:accent1>
      <a:accent2>
        <a:srgbClr val="4B3228"/>
      </a:accent2>
      <a:accent3>
        <a:srgbClr val="AF0A19"/>
      </a:accent3>
      <a:accent4>
        <a:srgbClr val="E10019"/>
      </a:accent4>
      <a:accent5>
        <a:srgbClr val="E17D00"/>
      </a:accent5>
      <a:accent6>
        <a:srgbClr val="78BE1E"/>
      </a:accent6>
      <a:hlink>
        <a:srgbClr val="0000FF"/>
      </a:hlink>
      <a:folHlink>
        <a:srgbClr val="800080"/>
      </a:folHlink>
    </a:clrScheme>
    <a:fontScheme name="Thüne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647</Words>
  <Application>Microsoft Office PowerPoint</Application>
  <PresentationFormat>Bildschirmpräsentation (4:3)</PresentationFormat>
  <Paragraphs>76</Paragraphs>
  <Slides>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Arial</vt:lpstr>
      <vt:lpstr>Calibri</vt:lpstr>
      <vt:lpstr>Symbol</vt:lpstr>
      <vt:lpstr>Wingdings</vt:lpstr>
      <vt:lpstr>Thünen blau</vt:lpstr>
      <vt:lpstr>Thünen grün</vt:lpstr>
      <vt:lpstr>Thünen blaugrün</vt:lpstr>
      <vt:lpstr>Thünen rot</vt:lpstr>
      <vt:lpstr>PowerPoint-Präsentation</vt:lpstr>
      <vt:lpstr>Background and development</vt:lpstr>
      <vt:lpstr>NH3min: synthetic fertilizer field trials across Germany</vt:lpstr>
      <vt:lpstr>NH3-Emission Measurements  – methods and samplers tested</vt:lpstr>
      <vt:lpstr>New data and model improvement</vt:lpstr>
      <vt:lpstr>Revising the Tier 2 and Tier 3 methodologies</vt:lpstr>
      <vt:lpstr>Challenges</vt:lpstr>
      <vt:lpstr>Timeline and groups involved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Thünen</dc:title>
  <dc:creator>Martin Banse</dc:creator>
  <cp:lastModifiedBy>Andreas Pacholski</cp:lastModifiedBy>
  <cp:revision>256</cp:revision>
  <dcterms:created xsi:type="dcterms:W3CDTF">2012-08-01T11:27:56Z</dcterms:created>
  <dcterms:modified xsi:type="dcterms:W3CDTF">2022-05-13T09:16:38Z</dcterms:modified>
</cp:coreProperties>
</file>