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</p:sldMasterIdLst>
  <p:notesMasterIdLst>
    <p:notesMasterId r:id="rId11"/>
  </p:notesMasterIdLst>
  <p:handoutMasterIdLst>
    <p:handoutMasterId r:id="rId12"/>
  </p:handoutMasterIdLst>
  <p:sldIdLst>
    <p:sldId id="417" r:id="rId3"/>
    <p:sldId id="430" r:id="rId4"/>
    <p:sldId id="431" r:id="rId5"/>
    <p:sldId id="432" r:id="rId6"/>
    <p:sldId id="433" r:id="rId7"/>
    <p:sldId id="434" r:id="rId8"/>
    <p:sldId id="435" r:id="rId9"/>
    <p:sldId id="43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4" autoAdjust="0"/>
    <p:restoredTop sz="93443" autoAdjust="0"/>
  </p:normalViewPr>
  <p:slideViewPr>
    <p:cSldViewPr>
      <p:cViewPr varScale="1">
        <p:scale>
          <a:sx n="149" d="100"/>
          <a:sy n="149" d="100"/>
        </p:scale>
        <p:origin x="19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revision- agriculture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1</a:t>
            </a:fld>
            <a:endParaRPr lang="da-DK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360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Annex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IX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(mitigation measures) stayed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unchanged in 2012 =&gt; status of mid-1990s!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Art. 10(4) explicitly specifies the need to “evaluate ammonia control measures and consider the need to revise Annex IX“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Review process started when Protocol entered into force in late 2019 and will be finalized in December 2022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Review may or may not result in Protocol revision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0059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0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key priorities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2</a:t>
            </a:fld>
            <a:endParaRPr lang="da-DK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360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Initial focus on the legally required elements pursuant to the provisions of article 10 of the Protocol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Evaluation of mitigation measures for black carbon and ammonia </a:t>
            </a: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emissions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Sufficiency and effectiveness of current obligations and the Parties’ success in achieving the Protocol’s objectives</a:t>
            </a: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0059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main documents related to the review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1700808"/>
            <a:ext cx="8421688" cy="39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3</a:t>
            </a:fld>
            <a:endParaRPr lang="da-DK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45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“Consideration for ammonia relevant to future review of the Gothenburg Protocol” (Overview on available documentation relevant to Article 10.4)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Draft ammonia assessment report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(main science/policy messages for policymakers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 – more details later in this talk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“Preparations for the review of the Protocol to Abate Acidification, Eutrophication, and Ground-level ozone, as amended in 2012” including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Annex I</a:t>
            </a: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list of questions to the subsidiary bodies</a:t>
            </a: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including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TFRN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…covered by the Convention´s Work Plan 2020/2021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Policy documents: EB Decisions 2019/4 and 2020/2 </a:t>
            </a: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relevant questions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1700808"/>
            <a:ext cx="8421688" cy="39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4</a:t>
            </a:fld>
            <a:endParaRPr lang="da-DK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45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Questions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to Subsidiary Bodies of the Convention are related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to:</a:t>
            </a:r>
            <a:endParaRPr lang="en-US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Review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of obligations in relation to emission reductions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Review of progress towards achieving the environmental and health objectives of the Protocol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Review of </a:t>
            </a:r>
            <a:r>
              <a:rPr lang="en-US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adequacy of obligations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in attaining the environmental and health objectives of the Protocol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Evaluation of mitigation measures for BC emissions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Evaluation of ammonia control measures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and consideration of the need to revise annex </a:t>
            </a: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IX</a:t>
            </a:r>
            <a:endParaRPr lang="en-US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6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relevant questions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1700808"/>
            <a:ext cx="8421688" cy="39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5</a:t>
            </a:fld>
            <a:endParaRPr lang="da-DK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45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Questions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to Subsidiary Bodies of the Convention are related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to:</a:t>
            </a:r>
            <a:endParaRPr lang="en-US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Review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of obligations in relation to emission reductions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Review of progress towards achieving the environmental and health objectives of the Protocol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Review of </a:t>
            </a:r>
            <a:r>
              <a:rPr lang="en-US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adequacy of obligations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in attaining the environmental and health objectives of the Protocol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Evaluation of mitigation measures for BC emissions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Evaluation of ammonia control measures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and consideration of the need to revise annex </a:t>
            </a:r>
            <a:r>
              <a:rPr lang="en-US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IX</a:t>
            </a:r>
            <a:endParaRPr lang="en-US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2108" y="524161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areas of action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1700808"/>
            <a:ext cx="8421688" cy="39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6</a:t>
            </a:fld>
            <a:endParaRPr lang="da-DK" altLang="en-US"/>
          </a:p>
        </p:txBody>
      </p:sp>
      <p:sp>
        <p:nvSpPr>
          <p:cNvPr id="4" name="Textfeld 3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43" y="1371143"/>
            <a:ext cx="8028384" cy="498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2108" y="524161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areas of action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1700808"/>
            <a:ext cx="8421688" cy="39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7</a:t>
            </a:fld>
            <a:endParaRPr lang="da-DK" altLang="en-US"/>
          </a:p>
        </p:txBody>
      </p:sp>
      <p:sp>
        <p:nvSpPr>
          <p:cNvPr id="4" name="Textfeld 3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2" y="2348880"/>
            <a:ext cx="9144000" cy="3161238"/>
          </a:xfrm>
          <a:prstGeom prst="rect">
            <a:avLst/>
          </a:prstGeom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00894" y="1562495"/>
            <a:ext cx="8143875" cy="45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Evaluation of ammonia control measures and consideration of the need to revise annex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IX</a:t>
            </a:r>
          </a:p>
        </p:txBody>
      </p:sp>
    </p:spTree>
    <p:extLst>
      <p:ext uri="{BB962C8B-B14F-4D97-AF65-F5344CB8AC3E}">
        <p14:creationId xmlns:p14="http://schemas.microsoft.com/office/powerpoint/2010/main" val="2335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2108" y="524161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Gothenburg Protocol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areas of action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1700808"/>
            <a:ext cx="8421688" cy="396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92781" y="2238449"/>
            <a:ext cx="81438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8</a:t>
            </a:fld>
            <a:endParaRPr lang="da-DK" altLang="en-US"/>
          </a:p>
        </p:txBody>
      </p:sp>
      <p:sp>
        <p:nvSpPr>
          <p:cNvPr id="4" name="Textfeld 3"/>
          <p:cNvSpPr txBox="1"/>
          <p:nvPr/>
        </p:nvSpPr>
        <p:spPr>
          <a:xfrm>
            <a:off x="936518" y="6391423"/>
            <a:ext cx="8343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Times New Roman" panose="02020603050405020304" pitchFamily="18" charset="0"/>
              </a:rPr>
              <a:t>Source </a:t>
            </a:r>
            <a:r>
              <a:rPr lang="en-US" sz="1400" dirty="0">
                <a:latin typeface="Times New Roman" panose="02020603050405020304" pitchFamily="18" charset="0"/>
              </a:rPr>
              <a:t>TFRN 15 (virtual meeting</a:t>
            </a:r>
            <a:r>
              <a:rPr lang="en-US" sz="1400" dirty="0" smtClean="0">
                <a:latin typeface="Times New Roman" panose="02020603050405020304" pitchFamily="18" charset="0"/>
              </a:rPr>
              <a:t>), 4 </a:t>
            </a:r>
            <a:r>
              <a:rPr lang="en-US" sz="1400" dirty="0">
                <a:latin typeface="Times New Roman" panose="02020603050405020304" pitchFamily="18" charset="0"/>
              </a:rPr>
              <a:t>February </a:t>
            </a:r>
            <a:r>
              <a:rPr lang="en-US" sz="1400" dirty="0" smtClean="0">
                <a:latin typeface="Times New Roman" panose="02020603050405020304" pitchFamily="18" charset="0"/>
              </a:rPr>
              <a:t>2021, For </a:t>
            </a:r>
            <a:r>
              <a:rPr lang="en-US" sz="1400" dirty="0">
                <a:latin typeface="Times New Roman" panose="02020603050405020304" pitchFamily="18" charset="0"/>
              </a:rPr>
              <a:t>the GP Review Group: Till </a:t>
            </a:r>
            <a:r>
              <a:rPr lang="en-US" sz="1400" dirty="0" err="1">
                <a:latin typeface="Times New Roman" panose="02020603050405020304" pitchFamily="18" charset="0"/>
              </a:rPr>
              <a:t>Spranger</a:t>
            </a:r>
            <a:r>
              <a:rPr lang="en-US" sz="1400" dirty="0">
                <a:latin typeface="Times New Roman" panose="02020603050405020304" pitchFamily="18" charset="0"/>
              </a:rPr>
              <a:t>, WGSR </a:t>
            </a:r>
            <a:r>
              <a:rPr lang="en-US" sz="1400" dirty="0" smtClean="0">
                <a:latin typeface="Times New Roman" panose="02020603050405020304" pitchFamily="18" charset="0"/>
              </a:rPr>
              <a:t>Vice-Chair</a:t>
            </a:r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00894" y="1562496"/>
            <a:ext cx="8143875" cy="67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None/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Additional inputs for the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review</a:t>
            </a:r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8" y="2320466"/>
            <a:ext cx="9144000" cy="292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</TotalTime>
  <Words>602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AU Passata</vt:lpstr>
      <vt:lpstr>Times New Roman</vt:lpstr>
      <vt:lpstr>Verdana</vt:lpstr>
      <vt:lpstr>Wingdings</vt:lpstr>
      <vt:lpstr>Blank</vt:lpstr>
      <vt:lpstr>2_Standarddesign</vt:lpstr>
      <vt:lpstr>Gothenburg Protocol revision- agriculture</vt:lpstr>
      <vt:lpstr>Gothenburg Protocol review – key priorities</vt:lpstr>
      <vt:lpstr>Gothenburg Protocol review – main documents related to the review</vt:lpstr>
      <vt:lpstr>Gothenburg Protocol review – relevant questions</vt:lpstr>
      <vt:lpstr>Gothenburg Protocol review – relevant questions</vt:lpstr>
      <vt:lpstr>Gothenburg Protocol review – areas of action</vt:lpstr>
      <vt:lpstr>Gothenburg Protocol review – areas of action</vt:lpstr>
      <vt:lpstr>Gothenburg Protocol review – areas of action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373</cp:revision>
  <dcterms:created xsi:type="dcterms:W3CDTF">2009-12-09T20:37:40Z</dcterms:created>
  <dcterms:modified xsi:type="dcterms:W3CDTF">2021-05-04T15:09:46Z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