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309" r:id="rId4"/>
    <p:sldId id="311" r:id="rId5"/>
    <p:sldId id="312" r:id="rId6"/>
    <p:sldId id="319" r:id="rId7"/>
    <p:sldId id="328" r:id="rId8"/>
    <p:sldId id="320" r:id="rId9"/>
    <p:sldId id="323" r:id="rId10"/>
    <p:sldId id="310" r:id="rId11"/>
    <p:sldId id="326" r:id="rId12"/>
    <p:sldId id="327" r:id="rId13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zi Harald BAFU" initials="MEH" lastIdx="1" clrIdx="0"/>
  <p:cmAuthor id="2" name="Michel Roux" initials="MR" lastIdx="1" clrIdx="1"/>
  <p:cmAuthor id="3" name="Michel Roux" initials="MR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33FF"/>
    <a:srgbClr val="CC3300"/>
    <a:srgbClr val="3366CC"/>
    <a:srgbClr val="CC00FF"/>
    <a:srgbClr val="003399"/>
    <a:srgbClr val="9966FF"/>
    <a:srgbClr val="ED181E"/>
    <a:srgbClr val="F0F5FD"/>
    <a:srgbClr val="E8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4715" autoAdjust="0"/>
  </p:normalViewPr>
  <p:slideViewPr>
    <p:cSldViewPr>
      <p:cViewPr varScale="1">
        <p:scale>
          <a:sx n="81" d="100"/>
          <a:sy n="81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anose="02020603050405020304" pitchFamily="18" charset="0"/>
              </a:defRPr>
            </a:lvl1pPr>
          </a:lstStyle>
          <a:p>
            <a:endParaRPr lang="en-GB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anose="02020603050405020304" pitchFamily="18" charset="0"/>
              </a:defRPr>
            </a:lvl1pPr>
          </a:lstStyle>
          <a:p>
            <a:endParaRPr lang="en-GB" alt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anose="02020603050405020304" pitchFamily="18" charset="0"/>
              </a:defRPr>
            </a:lvl1pPr>
          </a:lstStyle>
          <a:p>
            <a:endParaRPr lang="en-GB" alt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1814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anose="02020603050405020304" pitchFamily="18" charset="0"/>
              </a:defRPr>
            </a:lvl1pPr>
          </a:lstStyle>
          <a:p>
            <a:fld id="{4E39923D-50B5-4841-9D90-421E0B4F6A33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792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anose="02020603050405020304" pitchFamily="18" charset="0"/>
              </a:defRPr>
            </a:lvl1pPr>
          </a:lstStyle>
          <a:p>
            <a:endParaRPr lang="de-CH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anose="02020603050405020304" pitchFamily="18" charset="0"/>
              </a:defRPr>
            </a:lvl1pPr>
          </a:lstStyle>
          <a:p>
            <a:endParaRPr lang="de-CH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907"/>
            <a:ext cx="4984961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anose="02020603050405020304" pitchFamily="18" charset="0"/>
              </a:defRPr>
            </a:lvl1pPr>
          </a:lstStyle>
          <a:p>
            <a:endParaRPr lang="de-CH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4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anose="02020603050405020304" pitchFamily="18" charset="0"/>
              </a:defRPr>
            </a:lvl1pPr>
          </a:lstStyle>
          <a:p>
            <a:fld id="{B5B83B29-D0A3-4BC9-B940-9A14254DE01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1282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GB" altLang="de-DE" noProof="0"/>
              <a:t>Presentation Title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400"/>
            </a:lvl1pPr>
          </a:lstStyle>
          <a:p>
            <a:pPr lvl="0"/>
            <a:r>
              <a:rPr lang="en-GB" altLang="de-DE" noProof="0"/>
              <a:t>Presentation date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40957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de-DE" sz="800" dirty="0"/>
              <a:t>Federal Department of the Environment,</a:t>
            </a:r>
          </a:p>
          <a:p>
            <a:r>
              <a:rPr lang="en-US" altLang="de-DE" sz="800" dirty="0"/>
              <a:t>Transport, Energy and Communications DETEC</a:t>
            </a:r>
            <a:endParaRPr lang="de-CH" altLang="de-DE" sz="800" dirty="0"/>
          </a:p>
          <a:p>
            <a:endParaRPr lang="de-CH" altLang="de-DE" sz="800" b="1" dirty="0"/>
          </a:p>
          <a:p>
            <a:r>
              <a:rPr lang="en-US" altLang="de-DE" sz="800" b="1" dirty="0"/>
              <a:t>Federal Office for the Environment</a:t>
            </a:r>
            <a:r>
              <a:rPr lang="de-CH" altLang="de-DE" sz="800" b="1" dirty="0"/>
              <a:t> FOEN</a:t>
            </a:r>
          </a:p>
          <a:p>
            <a:r>
              <a:rPr lang="de-CH" altLang="de-DE" sz="800" dirty="0"/>
              <a:t>Air Pollution</a:t>
            </a:r>
            <a:r>
              <a:rPr lang="de-CH" altLang="de-DE" sz="800" baseline="0" dirty="0"/>
              <a:t> Control </a:t>
            </a:r>
            <a:r>
              <a:rPr lang="de-CH" altLang="de-DE" sz="800" baseline="0" dirty="0" err="1"/>
              <a:t>and</a:t>
            </a:r>
            <a:r>
              <a:rPr lang="de-CH" altLang="de-DE" sz="800" baseline="0" dirty="0"/>
              <a:t> Chemicals Division</a:t>
            </a:r>
            <a:endParaRPr lang="de-CH" altLang="de-DE" sz="800" dirty="0"/>
          </a:p>
        </p:txBody>
      </p:sp>
      <p:pic>
        <p:nvPicPr>
          <p:cNvPr id="23591" name="Picture 39" descr="Bundeslogo_RGB_engl_pos_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827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904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8959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8959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3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566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078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04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04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71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433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982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3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58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637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altLang="de-DE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/>
              <a:t>Um den </a:t>
            </a:r>
            <a:r>
              <a:rPr lang="en-GB" altLang="de-DE" dirty="0" err="1"/>
              <a:t>Fliesstext</a:t>
            </a:r>
            <a:r>
              <a:rPr lang="en-GB" altLang="de-DE" dirty="0"/>
              <a:t> </a:t>
            </a:r>
            <a:r>
              <a:rPr lang="en-GB" altLang="de-DE" dirty="0" err="1"/>
              <a:t>übersichtlich</a:t>
            </a:r>
            <a:r>
              <a:rPr lang="en-GB" altLang="de-DE" dirty="0"/>
              <a:t> </a:t>
            </a:r>
            <a:r>
              <a:rPr lang="en-GB" altLang="de-DE" dirty="0" err="1"/>
              <a:t>zu</a:t>
            </a:r>
            <a:r>
              <a:rPr lang="en-GB" altLang="de-DE" dirty="0"/>
              <a:t> </a:t>
            </a:r>
            <a:r>
              <a:rPr lang="en-GB" altLang="de-DE" dirty="0" err="1"/>
              <a:t>halten</a:t>
            </a:r>
            <a:r>
              <a:rPr lang="en-GB" altLang="de-DE" dirty="0"/>
              <a:t>, </a:t>
            </a:r>
            <a:r>
              <a:rPr lang="en-GB" altLang="de-DE" dirty="0" err="1"/>
              <a:t>sollten</a:t>
            </a:r>
            <a:r>
              <a:rPr lang="en-GB" altLang="de-DE" dirty="0"/>
              <a:t> </a:t>
            </a:r>
            <a:r>
              <a:rPr lang="en-GB" altLang="de-DE" dirty="0" err="1"/>
              <a:t>Abschnitte</a:t>
            </a:r>
            <a:endParaRPr lang="en-GB" altLang="de-DE" dirty="0"/>
          </a:p>
          <a:p>
            <a:pPr lvl="0"/>
            <a:r>
              <a:rPr lang="en-GB" altLang="de-DE" dirty="0" err="1"/>
              <a:t>gemacht</a:t>
            </a:r>
            <a:r>
              <a:rPr lang="en-GB" altLang="de-DE" dirty="0"/>
              <a:t> </a:t>
            </a:r>
            <a:r>
              <a:rPr lang="en-GB" altLang="de-DE" dirty="0" err="1"/>
              <a:t>werden</a:t>
            </a:r>
            <a:r>
              <a:rPr lang="en-GB" altLang="de-DE" dirty="0"/>
              <a:t>. </a:t>
            </a:r>
            <a:r>
              <a:rPr lang="en-GB" altLang="de-DE" dirty="0" err="1"/>
              <a:t>Diese</a:t>
            </a:r>
            <a:r>
              <a:rPr lang="en-GB" altLang="de-DE" dirty="0"/>
              <a:t> </a:t>
            </a:r>
            <a:r>
              <a:rPr lang="en-GB" altLang="de-DE" dirty="0" err="1"/>
              <a:t>werden</a:t>
            </a:r>
            <a:r>
              <a:rPr lang="en-GB" altLang="de-DE" dirty="0"/>
              <a:t> </a:t>
            </a:r>
            <a:r>
              <a:rPr lang="en-GB" altLang="de-DE" dirty="0" err="1"/>
              <a:t>zur</a:t>
            </a:r>
            <a:r>
              <a:rPr lang="en-GB" altLang="de-DE" dirty="0"/>
              <a:t> </a:t>
            </a:r>
            <a:r>
              <a:rPr lang="en-GB" altLang="de-DE" dirty="0" err="1"/>
              <a:t>besseren</a:t>
            </a:r>
            <a:r>
              <a:rPr lang="en-GB" altLang="de-DE" dirty="0"/>
              <a:t> </a:t>
            </a:r>
            <a:r>
              <a:rPr lang="en-GB" altLang="de-DE" dirty="0" err="1"/>
              <a:t>Lesbarkeit</a:t>
            </a:r>
            <a:endParaRPr lang="en-GB" altLang="de-DE" dirty="0"/>
          </a:p>
          <a:p>
            <a:pPr lvl="0"/>
            <a:r>
              <a:rPr lang="en-GB" altLang="de-DE" dirty="0" err="1"/>
              <a:t>jeweils</a:t>
            </a:r>
            <a:r>
              <a:rPr lang="en-GB" altLang="de-DE" dirty="0"/>
              <a:t> </a:t>
            </a:r>
            <a:r>
              <a:rPr lang="en-GB" altLang="de-DE" dirty="0" err="1"/>
              <a:t>mit</a:t>
            </a:r>
            <a:r>
              <a:rPr lang="en-GB" altLang="de-DE" dirty="0"/>
              <a:t> </a:t>
            </a:r>
            <a:r>
              <a:rPr lang="en-GB" altLang="de-DE" dirty="0" err="1"/>
              <a:t>einer</a:t>
            </a:r>
            <a:r>
              <a:rPr lang="en-GB" altLang="de-DE" dirty="0"/>
              <a:t> </a:t>
            </a:r>
            <a:r>
              <a:rPr lang="en-GB" altLang="de-DE" dirty="0" err="1"/>
              <a:t>Blindzeile</a:t>
            </a:r>
            <a:r>
              <a:rPr lang="en-GB" altLang="de-DE" dirty="0"/>
              <a:t> </a:t>
            </a:r>
            <a:r>
              <a:rPr lang="en-GB" altLang="de-DE" dirty="0" err="1"/>
              <a:t>getrennt</a:t>
            </a:r>
            <a:r>
              <a:rPr lang="en-GB" altLang="de-DE" dirty="0"/>
              <a:t>.</a:t>
            </a:r>
            <a:br>
              <a:rPr lang="en-GB" altLang="de-DE" dirty="0"/>
            </a:br>
            <a:endParaRPr lang="en-GB" altLang="de-DE" dirty="0"/>
          </a:p>
          <a:p>
            <a:pPr lvl="0"/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Sie</a:t>
            </a:r>
            <a:r>
              <a:rPr lang="en-GB" altLang="de-DE" dirty="0"/>
              <a:t>, um die </a:t>
            </a:r>
            <a:r>
              <a:rPr lang="en-GB" altLang="de-DE" dirty="0" err="1"/>
              <a:t>Formate</a:t>
            </a:r>
            <a:r>
              <a:rPr lang="en-GB" altLang="de-DE" dirty="0"/>
              <a:t> des </a:t>
            </a:r>
            <a:r>
              <a:rPr lang="en-GB" altLang="de-DE" dirty="0" err="1"/>
              <a:t>Vorlagentextes</a:t>
            </a:r>
            <a:r>
              <a:rPr lang="en-GB" altLang="de-DE" dirty="0"/>
              <a:t> </a:t>
            </a:r>
            <a:r>
              <a:rPr lang="en-GB" altLang="de-DE" dirty="0" err="1"/>
              <a:t>zu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79398" y="6398411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7D563681-F3A1-4DB8-BC73-F38BDA084D2D}" type="slidenum">
              <a:rPr lang="de-CH" altLang="de-DE" sz="900"/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altLang="de-DE" sz="900"/>
              <a:t> </a:t>
            </a:r>
          </a:p>
        </p:txBody>
      </p:sp>
      <p:pic>
        <p:nvPicPr>
          <p:cNvPr id="1063" name="Picture 39" descr="Logo_col_wapp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54763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1225550" y="6335713"/>
            <a:ext cx="7738938" cy="445055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de-CH" altLang="de-DE" sz="900" b="1" dirty="0"/>
              <a:t>TFEIP</a:t>
            </a:r>
            <a:r>
              <a:rPr lang="de-CH" altLang="de-DE" sz="900" b="1" baseline="0" dirty="0"/>
              <a:t> 2021; </a:t>
            </a:r>
            <a:r>
              <a:rPr lang="de-CH" altLang="de-DE" sz="900" b="1" baseline="0" dirty="0" err="1"/>
              <a:t>Agriculture</a:t>
            </a:r>
            <a:r>
              <a:rPr lang="de-CH" altLang="de-DE" sz="900" b="1" baseline="0" dirty="0"/>
              <a:t> &amp; Nature Expert Panel, 5th May 2021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de-CH" altLang="de-DE" sz="900" b="1" baseline="0" dirty="0" err="1"/>
              <a:t>Comparison</a:t>
            </a:r>
            <a:r>
              <a:rPr lang="de-CH" altLang="de-DE" sz="900" b="1" baseline="0" dirty="0"/>
              <a:t> Tier 2 </a:t>
            </a:r>
            <a:r>
              <a:rPr lang="de-CH" altLang="de-DE" sz="900" b="1" baseline="0" dirty="0" err="1"/>
              <a:t>and</a:t>
            </a:r>
            <a:r>
              <a:rPr lang="de-CH" altLang="de-DE" sz="900" b="1" baseline="0" dirty="0"/>
              <a:t> Tier 3 </a:t>
            </a:r>
            <a:r>
              <a:rPr lang="de-CH" altLang="de-DE" sz="900" b="1" baseline="0" dirty="0" err="1"/>
              <a:t>for</a:t>
            </a:r>
            <a:r>
              <a:rPr lang="de-CH" altLang="de-DE" sz="900" b="1" baseline="0" dirty="0"/>
              <a:t> Swiss NH</a:t>
            </a:r>
            <a:r>
              <a:rPr lang="de-CH" altLang="de-DE" sz="900" b="1" baseline="-25000" dirty="0"/>
              <a:t>3</a:t>
            </a:r>
            <a:r>
              <a:rPr lang="de-CH" altLang="de-DE" sz="900" b="1" baseline="0" dirty="0"/>
              <a:t> </a:t>
            </a:r>
            <a:r>
              <a:rPr lang="de-CH" altLang="de-DE" sz="900" b="1" baseline="0" dirty="0" err="1"/>
              <a:t>emissions</a:t>
            </a:r>
            <a:r>
              <a:rPr lang="de-CH" altLang="de-DE" sz="900" b="1" baseline="0" dirty="0"/>
              <a:t>; Harald Menzi, Swiss Federal Office </a:t>
            </a:r>
            <a:r>
              <a:rPr lang="de-CH" altLang="de-DE" sz="900" b="1" baseline="0" dirty="0" err="1"/>
              <a:t>for</a:t>
            </a:r>
            <a:r>
              <a:rPr lang="de-CH" altLang="de-DE" sz="900" b="1" baseline="0" dirty="0"/>
              <a:t> </a:t>
            </a:r>
            <a:r>
              <a:rPr lang="de-CH" altLang="de-DE" sz="900" b="1" baseline="0" dirty="0" err="1"/>
              <a:t>the</a:t>
            </a:r>
            <a:r>
              <a:rPr lang="de-CH" altLang="de-DE" sz="900" b="1" baseline="0" dirty="0"/>
              <a:t> Environment (FOEN) </a:t>
            </a:r>
            <a:endParaRPr lang="de-CH" altLang="de-DE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3329" y="1628800"/>
            <a:ext cx="8099548" cy="2773363"/>
          </a:xfrm>
        </p:spPr>
        <p:txBody>
          <a:bodyPr/>
          <a:lstStyle/>
          <a:p>
            <a:pPr algn="ctr"/>
            <a:r>
              <a:rPr lang="en-GB" altLang="de-DE" sz="3600" dirty="0"/>
              <a:t>Comparison </a:t>
            </a:r>
            <a:br>
              <a:rPr lang="en-GB" altLang="de-DE" sz="3600" dirty="0"/>
            </a:br>
            <a:r>
              <a:rPr lang="en-GB" altLang="de-DE" sz="3600" dirty="0"/>
              <a:t>Tier 3 (</a:t>
            </a:r>
            <a:r>
              <a:rPr lang="en-GB" altLang="de-DE" sz="3600" dirty="0" err="1"/>
              <a:t>Agrammon</a:t>
            </a:r>
            <a:r>
              <a:rPr lang="en-GB" altLang="de-DE" sz="3600" dirty="0"/>
              <a:t>) and </a:t>
            </a:r>
            <a:br>
              <a:rPr lang="en-GB" altLang="de-DE" sz="3600" dirty="0"/>
            </a:br>
            <a:r>
              <a:rPr lang="en-GB" altLang="de-DE" sz="3600" dirty="0"/>
              <a:t>Tier 2 (TFEIP N flow tool) for</a:t>
            </a:r>
            <a:br>
              <a:rPr lang="en-GB" altLang="de-DE" sz="3600" dirty="0"/>
            </a:br>
            <a:r>
              <a:rPr lang="en-GB" altLang="de-DE" sz="3600" dirty="0"/>
              <a:t>NH</a:t>
            </a:r>
            <a:r>
              <a:rPr lang="en-GB" altLang="de-DE" sz="3600" baseline="-25000" dirty="0"/>
              <a:t>3</a:t>
            </a:r>
            <a:r>
              <a:rPr lang="en-GB" altLang="de-DE" sz="3600" dirty="0"/>
              <a:t> emission inventory livestock/manure </a:t>
            </a:r>
            <a:br>
              <a:rPr lang="en-GB" altLang="de-DE" sz="3600" dirty="0"/>
            </a:br>
            <a:r>
              <a:rPr lang="en-GB" altLang="de-DE" sz="3600" dirty="0"/>
              <a:t>for Switzerland 2015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2920" y="5589240"/>
            <a:ext cx="7667500" cy="1055688"/>
          </a:xfrm>
        </p:spPr>
        <p:txBody>
          <a:bodyPr/>
          <a:lstStyle/>
          <a:p>
            <a:r>
              <a:rPr lang="de-CH" sz="2000" dirty="0"/>
              <a:t>EIONET/TFEIP Annual Meeting 2021 (</a:t>
            </a:r>
            <a:r>
              <a:rPr lang="de-CH" sz="2000" dirty="0" err="1"/>
              <a:t>virtual</a:t>
            </a:r>
            <a:r>
              <a:rPr lang="de-CH" sz="2000" dirty="0"/>
              <a:t> </a:t>
            </a:r>
            <a:r>
              <a:rPr lang="de-CH" sz="2000" dirty="0" err="1"/>
              <a:t>meeting</a:t>
            </a:r>
            <a:r>
              <a:rPr lang="de-CH" sz="2000" dirty="0"/>
              <a:t>)</a:t>
            </a:r>
            <a:endParaRPr lang="en-US" altLang="de-DE" sz="2000" dirty="0"/>
          </a:p>
          <a:p>
            <a:r>
              <a:rPr lang="en-US" altLang="de-DE" sz="2000" dirty="0"/>
              <a:t>Agriculture &amp; Nature Expert Panel, 4</a:t>
            </a:r>
            <a:r>
              <a:rPr lang="en-US" altLang="de-DE" sz="2000" baseline="30000" dirty="0"/>
              <a:t>th</a:t>
            </a:r>
            <a:r>
              <a:rPr lang="en-US" altLang="de-DE" sz="2000" dirty="0"/>
              <a:t> May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71600" y="260648"/>
            <a:ext cx="7786638" cy="989013"/>
          </a:xfrm>
        </p:spPr>
        <p:txBody>
          <a:bodyPr/>
          <a:lstStyle/>
          <a:p>
            <a:r>
              <a:rPr lang="en-GB" sz="3000" dirty="0"/>
              <a:t>Provisional open questions (after round 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41302"/>
            <a:ext cx="8316416" cy="39878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strike="sngStrike" dirty="0"/>
              <a:t>Separation of emissions liquid and solid manure in housing/yard area?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More user guidance necessary? User manual?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How far should country-specific inputs on farm management be considered in Tier 2; how far is such data usually available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What information can we get from Tier 2 on development of emissions over time?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Could the N flow model also be used as Tier 3 approach with more country-specific inputs?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75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741" y="0"/>
            <a:ext cx="9300741" cy="6173894"/>
          </a:xfrm>
          <a:prstGeom prst="rect">
            <a:avLst/>
          </a:prstGeom>
        </p:spPr>
      </p:pic>
      <p:pic>
        <p:nvPicPr>
          <p:cNvPr id="7" name="Picture 39" descr="Logo_col_wap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259632" y="508518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err="1">
                <a:solidFill>
                  <a:schemeClr val="bg1"/>
                </a:solidFill>
              </a:rPr>
              <a:t>Thanks</a:t>
            </a:r>
            <a:r>
              <a:rPr lang="de-CH" sz="3600" b="1" dirty="0">
                <a:solidFill>
                  <a:schemeClr val="bg1"/>
                </a:solidFill>
              </a:rPr>
              <a:t> </a:t>
            </a:r>
            <a:r>
              <a:rPr lang="de-CH" sz="3600" b="1" dirty="0" err="1">
                <a:solidFill>
                  <a:schemeClr val="bg1"/>
                </a:solidFill>
              </a:rPr>
              <a:t>you</a:t>
            </a:r>
            <a:r>
              <a:rPr lang="de-CH" sz="3600" b="1" dirty="0">
                <a:solidFill>
                  <a:schemeClr val="bg1"/>
                </a:solidFill>
              </a:rPr>
              <a:t> </a:t>
            </a:r>
            <a:r>
              <a:rPr lang="de-CH" sz="3600" b="1" dirty="0" err="1">
                <a:solidFill>
                  <a:schemeClr val="bg1"/>
                </a:solidFill>
              </a:rPr>
              <a:t>for</a:t>
            </a:r>
            <a:r>
              <a:rPr lang="de-CH" sz="3600" b="1" dirty="0">
                <a:solidFill>
                  <a:schemeClr val="bg1"/>
                </a:solidFill>
              </a:rPr>
              <a:t> </a:t>
            </a:r>
            <a:r>
              <a:rPr lang="de-CH" sz="3600" b="1" dirty="0" err="1">
                <a:solidFill>
                  <a:schemeClr val="bg1"/>
                </a:solidFill>
              </a:rPr>
              <a:t>your</a:t>
            </a:r>
            <a:r>
              <a:rPr lang="de-CH" sz="3600" b="1" dirty="0">
                <a:solidFill>
                  <a:schemeClr val="bg1"/>
                </a:solidFill>
              </a:rPr>
              <a:t> </a:t>
            </a:r>
            <a:r>
              <a:rPr lang="de-CH" sz="3600" b="1" dirty="0" err="1">
                <a:solidFill>
                  <a:schemeClr val="bg1"/>
                </a:solidFill>
              </a:rPr>
              <a:t>attention</a:t>
            </a:r>
            <a:endParaRPr lang="de-CH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7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96988" y="260648"/>
            <a:ext cx="7461250" cy="989013"/>
          </a:xfrm>
        </p:spPr>
        <p:txBody>
          <a:bodyPr/>
          <a:lstStyle/>
          <a:p>
            <a:r>
              <a:rPr lang="en-GB" sz="3000" dirty="0"/>
              <a:t>Why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41302"/>
            <a:ext cx="8316416" cy="398789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Since 1990 Switzerland used Tier 3 methodology for NH</a:t>
            </a:r>
            <a:r>
              <a:rPr lang="en-US" sz="2200" baseline="-25000" dirty="0"/>
              <a:t>3</a:t>
            </a:r>
            <a:r>
              <a:rPr lang="en-US" sz="2200" dirty="0"/>
              <a:t> emission inventory agriculture (using representative survey and N flow tool </a:t>
            </a:r>
            <a:r>
              <a:rPr lang="en-US" sz="2200" dirty="0" err="1"/>
              <a:t>Agrammon</a:t>
            </a:r>
            <a:r>
              <a:rPr lang="en-US" sz="22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In Stage 3 in-depth review 2016 reviewers suggested </a:t>
            </a:r>
            <a:r>
              <a:rPr lang="en-US" dirty="0"/>
              <a:t>a comparison of the national EFs and the Guidebook EFs with a rationale of the discrepancies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To get a holistic view of the comparison between the two approaches we decided to not only compare emission factors, but compare the total inventory calculation of the two systems for NH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2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827584" y="6165304"/>
            <a:ext cx="77048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96988" y="260648"/>
            <a:ext cx="7461250" cy="989013"/>
          </a:xfrm>
        </p:spPr>
        <p:txBody>
          <a:bodyPr/>
          <a:lstStyle/>
          <a:p>
            <a:r>
              <a:rPr lang="en-GB" sz="3000" dirty="0"/>
              <a:t>How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41302"/>
            <a:ext cx="8316416" cy="39878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Comparison emission inventory </a:t>
            </a:r>
            <a:r>
              <a:rPr lang="en-US" sz="2200" b="1" dirty="0"/>
              <a:t>2015 </a:t>
            </a:r>
            <a:r>
              <a:rPr lang="en-US" sz="2200" dirty="0"/>
              <a:t>for the two methodologies</a:t>
            </a:r>
          </a:p>
          <a:p>
            <a:pPr marL="630238" lvl="1" indent="-2730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200" dirty="0"/>
              <a:t>Swiss reporting based on representative survey on farm management practice relevant for NH</a:t>
            </a:r>
            <a:r>
              <a:rPr lang="en-US" sz="2200" baseline="-25000" dirty="0"/>
              <a:t>3</a:t>
            </a:r>
            <a:r>
              <a:rPr lang="en-US" sz="2200" dirty="0"/>
              <a:t> emissions and </a:t>
            </a:r>
            <a:r>
              <a:rPr lang="en-US" sz="2200" dirty="0" err="1"/>
              <a:t>Agrammon</a:t>
            </a:r>
            <a:r>
              <a:rPr lang="en-US" sz="2200" dirty="0"/>
              <a:t> calculations</a:t>
            </a:r>
          </a:p>
          <a:p>
            <a:pPr marL="630238" lvl="1" indent="-2730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200" dirty="0" err="1"/>
              <a:t>emep</a:t>
            </a:r>
            <a:r>
              <a:rPr lang="en-US" sz="2200" dirty="0"/>
              <a:t>/EEA Manure Management N-flow tool calculations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12" y="3429000"/>
            <a:ext cx="3264061" cy="45777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645024"/>
            <a:ext cx="414147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96988" y="260648"/>
            <a:ext cx="7461250" cy="989013"/>
          </a:xfrm>
        </p:spPr>
        <p:txBody>
          <a:bodyPr/>
          <a:lstStyle/>
          <a:p>
            <a:r>
              <a:rPr lang="en-GB" sz="3000" dirty="0" err="1"/>
              <a:t>Agrammon</a:t>
            </a:r>
            <a:endParaRPr lang="en-GB" sz="3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132856"/>
            <a:ext cx="4928128" cy="331651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feld 10"/>
          <p:cNvSpPr txBox="1"/>
          <p:nvPr/>
        </p:nvSpPr>
        <p:spPr>
          <a:xfrm>
            <a:off x="179512" y="160741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err="1"/>
              <a:t>Agrammon</a:t>
            </a:r>
            <a:r>
              <a:rPr lang="de-CH" sz="2000" b="1" dirty="0"/>
              <a:t> N </a:t>
            </a:r>
            <a:r>
              <a:rPr lang="de-CH" sz="2000" b="1" dirty="0" err="1"/>
              <a:t>flow</a:t>
            </a:r>
            <a:r>
              <a:rPr lang="de-CH" sz="2000" b="1" dirty="0"/>
              <a:t> </a:t>
            </a:r>
            <a:r>
              <a:rPr lang="de-CH" sz="2000" b="1" dirty="0" err="1"/>
              <a:t>tool</a:t>
            </a:r>
            <a:endParaRPr lang="de-CH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139952" y="160741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Livestock </a:t>
            </a:r>
            <a:r>
              <a:rPr lang="de-CH" sz="2000" b="1" dirty="0" err="1"/>
              <a:t>categories</a:t>
            </a:r>
            <a:endParaRPr lang="de-CH" sz="20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3528" y="5574701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rgbClr val="0070C0"/>
                </a:solidFill>
              </a:rPr>
              <a:t>www.agrammon.ch/en/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132855"/>
            <a:ext cx="3467100" cy="32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43608" y="271199"/>
            <a:ext cx="7461250" cy="989013"/>
          </a:xfrm>
        </p:spPr>
        <p:txBody>
          <a:bodyPr/>
          <a:lstStyle/>
          <a:p>
            <a:pPr algn="ctr"/>
            <a:r>
              <a:rPr lang="en-GB" sz="3000" dirty="0"/>
              <a:t>Country-specific inputs for N flow tool</a:t>
            </a:r>
            <a:br>
              <a:rPr lang="en-GB" sz="3000" dirty="0"/>
            </a:br>
            <a:r>
              <a:rPr lang="en-GB" sz="3000" dirty="0">
                <a:solidFill>
                  <a:srgbClr val="0070C0"/>
                </a:solidFill>
              </a:rPr>
              <a:t>dairy cattle </a:t>
            </a:r>
            <a:r>
              <a:rPr lang="en-GB" sz="3000" dirty="0"/>
              <a:t>(round 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41302"/>
            <a:ext cx="8316416" cy="39878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Step 1: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Annual animal numbers (AAP)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 tied housing system dairy cattle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No country-specific input for “fractions for the proportion of cattle slurry stores with and without natural crusts” because not relevant in Switzerland with &gt;80% of slurry stores with permanent cover and regular mixing during summer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Parameters: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 of slurry/solid manure stored on farm = 1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 of slurry/solid manure used for biogas = 0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 of manure deposited in houses which is "slurry”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96988" y="260648"/>
            <a:ext cx="7461250" cy="989013"/>
          </a:xfrm>
        </p:spPr>
        <p:txBody>
          <a:bodyPr/>
          <a:lstStyle/>
          <a:p>
            <a:r>
              <a:rPr lang="en-GB" sz="3000" dirty="0"/>
              <a:t>Comparison </a:t>
            </a:r>
            <a:r>
              <a:rPr lang="en-GB" sz="3000" dirty="0">
                <a:solidFill>
                  <a:srgbClr val="0070C0"/>
                </a:solidFill>
              </a:rPr>
              <a:t>dairy </a:t>
            </a:r>
            <a:r>
              <a:rPr lang="en-GB" sz="3000">
                <a:solidFill>
                  <a:srgbClr val="0070C0"/>
                </a:solidFill>
              </a:rPr>
              <a:t>cattle </a:t>
            </a:r>
            <a:r>
              <a:rPr lang="en-GB" sz="3000"/>
              <a:t>(</a:t>
            </a:r>
            <a:r>
              <a:rPr lang="en-GB" sz="3000" dirty="0"/>
              <a:t>round </a:t>
            </a:r>
            <a:r>
              <a:rPr lang="en-GB" sz="3000"/>
              <a:t>1)</a:t>
            </a:r>
            <a:endParaRPr lang="en-GB" sz="3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024914"/>
              </p:ext>
            </p:extLst>
          </p:nvPr>
        </p:nvGraphicFramePr>
        <p:xfrm>
          <a:off x="323528" y="1412776"/>
          <a:ext cx="90678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068520" imgH="1761210" progId="Word.Document.12">
                  <p:embed/>
                </p:oleObj>
              </mc:Choice>
              <mc:Fallback>
                <p:oleObj name="Document" r:id="rId2" imgW="9068520" imgH="1761210" progId="Word.Documen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1412776"/>
                        <a:ext cx="9067800" cy="175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39856"/>
              </p:ext>
            </p:extLst>
          </p:nvPr>
        </p:nvGraphicFramePr>
        <p:xfrm>
          <a:off x="323850" y="2965422"/>
          <a:ext cx="906780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9068520" imgH="2270236" progId="Word.Document.12">
                  <p:embed/>
                </p:oleObj>
              </mc:Choice>
              <mc:Fallback>
                <p:oleObj name="Document" r:id="rId4" imgW="9068520" imgH="2270236" progId="Word.Documen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2965422"/>
                        <a:ext cx="9067800" cy="225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15857"/>
              </p:ext>
            </p:extLst>
          </p:nvPr>
        </p:nvGraphicFramePr>
        <p:xfrm>
          <a:off x="331788" y="5018690"/>
          <a:ext cx="86518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9068520" imgH="973680" progId="Word.Document.12">
                  <p:embed/>
                </p:oleObj>
              </mc:Choice>
              <mc:Fallback>
                <p:oleObj name="Document" r:id="rId6" imgW="9068520" imgH="973680" progId="Word.Documen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788" y="5018690"/>
                        <a:ext cx="865187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7596336" y="321056"/>
          <a:ext cx="984168" cy="92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87334" imgH="742884" progId="Excel.Sheet.12">
                  <p:embed/>
                </p:oleObj>
              </mc:Choice>
              <mc:Fallback>
                <p:oleObj name="Worksheet" r:id="rId8" imgW="787334" imgH="742884" progId="Excel.Sheet.12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96336" y="321056"/>
                        <a:ext cx="984168" cy="928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r Verbinder 3"/>
          <p:cNvCxnSpPr/>
          <p:nvPr/>
        </p:nvCxnSpPr>
        <p:spPr bwMode="auto">
          <a:xfrm>
            <a:off x="7812360" y="980728"/>
            <a:ext cx="720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08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15616" y="260648"/>
            <a:ext cx="7461250" cy="989013"/>
          </a:xfrm>
        </p:spPr>
        <p:txBody>
          <a:bodyPr/>
          <a:lstStyle/>
          <a:p>
            <a:pPr algn="ctr"/>
            <a:r>
              <a:rPr lang="en-GB" sz="3000" dirty="0"/>
              <a:t>Country-specific inputs for N flow tool</a:t>
            </a:r>
            <a:br>
              <a:rPr lang="en-GB" sz="3000" dirty="0"/>
            </a:br>
            <a:r>
              <a:rPr lang="en-GB" sz="3000" dirty="0">
                <a:solidFill>
                  <a:srgbClr val="0070C0"/>
                </a:solidFill>
              </a:rPr>
              <a:t> dairy cattle </a:t>
            </a:r>
            <a:r>
              <a:rPr lang="en-GB" sz="3000" dirty="0"/>
              <a:t>(round 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41302"/>
            <a:ext cx="8316416" cy="39878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Step 1: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Annual animal numbers (AAP)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 tied housing system dairy cattle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No country-specific input for “fractions for the proportion of cattle slurry stores with and without natural crusts” because not relevant in Switzerland with &gt;80% of slurry stores with permanent cover and regular mixing during summer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Parameters: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Proportions of slurry/solid stored on farms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 of slurry/solid manure stored on farm = 1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 of slurry/solid manure used for biogas = 0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Proportion of manure deposited in houses which is "slurry”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>
                <a:solidFill>
                  <a:srgbClr val="0070C0"/>
                </a:solidFill>
              </a:rPr>
              <a:t>Housed period corrected for “days per year * h per grazing day”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>
                <a:solidFill>
                  <a:srgbClr val="0070C0"/>
                </a:solidFill>
              </a:rPr>
              <a:t>Animal weight dairy cattle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US" sz="1800" dirty="0"/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1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96988" y="260648"/>
            <a:ext cx="7461250" cy="989013"/>
          </a:xfrm>
        </p:spPr>
        <p:txBody>
          <a:bodyPr/>
          <a:lstStyle/>
          <a:p>
            <a:r>
              <a:rPr lang="en-GB" sz="3000" dirty="0"/>
              <a:t>Comparison </a:t>
            </a:r>
            <a:r>
              <a:rPr lang="en-GB" sz="3000" dirty="0">
                <a:solidFill>
                  <a:srgbClr val="0070C0"/>
                </a:solidFill>
              </a:rPr>
              <a:t>dairy cattle </a:t>
            </a:r>
            <a:r>
              <a:rPr lang="en-GB" sz="3000" dirty="0"/>
              <a:t>(round 2)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7596336" y="321056"/>
          <a:ext cx="984168" cy="92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7334" imgH="742884" progId="Excel.Sheet.12">
                  <p:embed/>
                </p:oleObj>
              </mc:Choice>
              <mc:Fallback>
                <p:oleObj name="Worksheet" r:id="rId2" imgW="787334" imgH="742884" progId="Excel.Sheet.12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96336" y="321056"/>
                        <a:ext cx="984168" cy="928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56550"/>
              </p:ext>
            </p:extLst>
          </p:nvPr>
        </p:nvGraphicFramePr>
        <p:xfrm>
          <a:off x="-1116632" y="1341980"/>
          <a:ext cx="11335650" cy="231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9068520" imgH="1854285" progId="Word.Document.12">
                  <p:embed/>
                </p:oleObj>
              </mc:Choice>
              <mc:Fallback>
                <p:oleObj name="Document" r:id="rId4" imgW="9068520" imgH="18542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116632" y="1341980"/>
                        <a:ext cx="11335650" cy="2317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328722"/>
              </p:ext>
            </p:extLst>
          </p:nvPr>
        </p:nvGraphicFramePr>
        <p:xfrm>
          <a:off x="-895350" y="3417888"/>
          <a:ext cx="10939463" cy="275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9068520" imgH="2290799" progId="Word.Document.12">
                  <p:embed/>
                </p:oleObj>
              </mc:Choice>
              <mc:Fallback>
                <p:oleObj name="Document" r:id="rId6" imgW="9068520" imgH="22907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895350" y="3417888"/>
                        <a:ext cx="10939463" cy="275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41637"/>
              </p:ext>
            </p:extLst>
          </p:nvPr>
        </p:nvGraphicFramePr>
        <p:xfrm>
          <a:off x="-1116632" y="5661248"/>
          <a:ext cx="11335650" cy="57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9068520" imgH="458160" progId="Word.Document.12">
                  <p:embed/>
                </p:oleObj>
              </mc:Choice>
              <mc:Fallback>
                <p:oleObj name="Document" r:id="rId8" imgW="9068520" imgH="458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116632" y="5661248"/>
                        <a:ext cx="11335650" cy="57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4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99592" y="260648"/>
            <a:ext cx="7461250" cy="989013"/>
          </a:xfrm>
        </p:spPr>
        <p:txBody>
          <a:bodyPr/>
          <a:lstStyle/>
          <a:p>
            <a:pPr algn="ctr"/>
            <a:r>
              <a:rPr lang="en-GB" sz="3000" dirty="0"/>
              <a:t>Provisional conclusions </a:t>
            </a:r>
            <a:r>
              <a:rPr lang="en-GB" sz="3000" dirty="0">
                <a:solidFill>
                  <a:srgbClr val="0070C0"/>
                </a:solidFill>
              </a:rPr>
              <a:t>dairy cattle </a:t>
            </a:r>
            <a:r>
              <a:rPr lang="en-GB" sz="3000" dirty="0"/>
              <a:t>(after round 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41302"/>
            <a:ext cx="8316416" cy="39878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N excretions compare well between the two approaches (for dairy cattle) in spite of different methodology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Differences between the two approaches can largely be explained, e.g.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000" dirty="0"/>
              <a:t>Higher importance slurry than solid manure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000" dirty="0"/>
              <a:t>Lower emissions housing area (tied housing cattle)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000" dirty="0"/>
              <a:t>Lower emissions yard cattle (less time and excretion on yard)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000" dirty="0"/>
              <a:t>Lower emissions slurry storage (&gt;80% covered stores)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000" dirty="0"/>
              <a:t>Lower emissions slurry spreading (~40% low emission technique)</a:t>
            </a:r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000" dirty="0"/>
              <a:t>Total emissions (more management technique considered)</a:t>
            </a:r>
          </a:p>
          <a:p>
            <a:pPr marL="3000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Both grazing day and hours per grazing day must be considered</a:t>
            </a:r>
          </a:p>
          <a:p>
            <a:pPr marL="230188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US" dirty="0"/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US" dirty="0"/>
          </a:p>
          <a:p>
            <a:pPr marL="630238" lvl="1" indent="-2730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UND 2005 Master BAFU EN - v3">
  <a:themeElements>
    <a:clrScheme name="CDBUND 2005 Master BAFU EN - 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BUND 2005 Master BAFU EN - 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BUND 2005 Master BAFU EN - 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text="N_managment_CH_agriculture_Geneva_170601"/>
    <f:field ref="objsubject" par="" text=""/>
    <f:field ref="objcreatedby" par="" text="Menzi, Harald (BAFU - MEH)"/>
    <f:field ref="objcreatedat" par="" text="31.05.2017 13:40:59"/>
    <f:field ref="objchangedby" par="" text="Meier, Reto (BAFU - MRE)"/>
    <f:field ref="objmodifiedat" par="" text="31.05.2017 13:48:31"/>
    <f:field ref="doc_FSCFOLIO_1_1001_FieldDocumentNumber" par="" text=""/>
    <f:field ref="doc_FSCFOLIO_1_1001_FieldSubject" par="" text=""/>
    <f:field ref="FSCFOLIO_1_1001_FieldCurrentUser" par="" text="Harald Menzi"/>
    <f:field ref="CCAPRECONFIG_15_1001_Objektname" par="" text="N_managment_CH_agriculture_Geneva_170601"/>
    <f:field ref="CHPRECONFIG_1_1001_Objektname" par="" text="N_managment_CH_agriculture_Geneva_170601"/>
  </f:record>
  <f:record inx="1" ref="">
    <f:field ref="CCAPRECONFIG_15_1001_Anrede" par="" edit="true" text=""/>
    <f:field ref="CCAPRECONFIG_15_1001_Anrede_Briefkopf" par="" text=""/>
    <f:field ref="CCAPRECONFIG_15_1001_Geschlecht_Anrede" par="" text=""/>
    <f:field ref="CCAPRECONFIG_15_1001_Titel" par="" edit="true" text=""/>
    <f:field ref="CCAPRECONFIG_15_1001_Nachgestellter_Titel" par="" edit="true" text=""/>
    <f:field ref="CCAPRECONFIG_15_1001_Vorname" par="" edit="true" text=""/>
    <f:field ref="CCAPRECONFIG_15_1001_Nachname" par="" edit="true" text=""/>
    <f:field ref="CCAPRECONFIG_15_1001_zH" par="" edit="true" text=""/>
    <f:field ref="CCAPRECONFIG_15_1001_Geschlecht" par="" text=""/>
    <f:field ref="CCAPRECONFIG_15_1001_Strasse" par="" text=""/>
    <f:field ref="CCAPRECONFIG_15_1001_Hausnummer" par="" text=""/>
    <f:field ref="CCAPRECONFIG_15_1001_Stiege" par="" text=""/>
    <f:field ref="CCAPRECONFIG_15_1001_Stock" par="" text=""/>
    <f:field ref="CCAPRECONFIG_15_1001_Tuer" par="" text=""/>
    <f:field ref="CCAPRECONFIG_15_1001_Postfach" par="" text=""/>
    <f:field ref="CCAPRECONFIG_15_1001_Postleitzahl" par="" text=""/>
    <f:field ref="CCAPRECONFIG_15_1001_Ort" par="" text=""/>
    <f:field ref="CCAPRECONFIG_15_1001_Land" par="" text=""/>
    <f:field ref="CCAPRECONFIG_15_1001_Email" par="" text=""/>
    <f:field ref="CCAPRECONFIG_15_1001_Postalische_Adresse" par="" text=""/>
    <f:field ref="CCAPRECONFIG_15_1001_Adresse" par="" text=""/>
    <f:field ref="CCAPRECONFIG_15_1001_Fax" par="" text=""/>
    <f:field ref="CCAPRECONFIG_15_1001_Telefon" par="" text=""/>
    <f:field ref="CCAPRECONFIG_15_1001_Geburtsdatum" par="" text=""/>
    <f:field ref="CCAPRECONFIG_15_1001_Sozialversicherungsnummer" par="" text=""/>
    <f:field ref="CCAPRECONFIG_15_1001_Berufstitel" par="" text=""/>
    <f:field ref="CCAPRECONFIG_15_1001_Funktionsbezeichnung" par="" text=""/>
    <f:field ref="CCAPRECONFIG_15_1001_Organisationsname" par="" text=""/>
    <f:field ref="CCAPRECONFIG_15_1001_Organisationskurzname" par="" text=""/>
    <f:field ref="CCAPRECONFIG_15_1001_Abschriftsbemerkung" par="" text=""/>
    <f:field ref="CCAPRECONFIG_15_1001_Name_Zeile_2" par="" text=""/>
    <f:field ref="CCAPRECONFIG_15_1001_Name_Zeile_3" par="" text=""/>
    <f:field ref="CCAPRECONFIG_15_1001_Firmenbuchnummer" par="" text=""/>
    <f:field ref="CCAPRECONFIG_15_1001_Versandart" par="" text="B-Post"/>
    <f:field ref="CCAPRECONFIG_15_1001_Kategorie" par="" text="Empfänger/in"/>
    <f:field ref="CCAPRECONFIG_15_1001_Rechtsform" par="" text=""/>
    <f:field ref="CCAPRECONFIG_15_1001_Ziel" par="" text=""/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CHPRECONFIG_1_1001_EMailAdresse" par="" text=""/>
    <f:field ref="UVEKCFG_15_1700_Personal" par="" text=""/>
    <f:field ref="UVEKCFG_15_1700_Geschlecht" par="" text=""/>
    <f:field ref="UVEKCFG_15_1700_GebDatum" par="" text=""/>
    <f:field ref="UVEKCFG_15_1700_Beruf" par="" text=""/>
    <f:field ref="UVEKCFG_15_1700_Familienstand" par="" text=""/>
    <f:field ref="UVEKCFG_15_1700_Muttersprache" par="" text=""/>
    <f:field ref="UVEKCFG_15_1700_Geboren_in" par="" text=""/>
    <f:field ref="UVEKCFG_15_1700_Briefanrede" par="" text=""/>
    <f:field ref="UVEKCFG_15_1700_Kommunikationssprache" par="" text=""/>
    <f:field ref="UVEKCFG_15_1700_Webseite" par="" text=""/>
    <f:field ref="UVEKCFG_15_1700_TelNr_Business" par="" text=""/>
    <f:field ref="UVEKCFG_15_1700_TelNr_Private" par="" text=""/>
    <f:field ref="UVEKCFG_15_1700_TelNr_Mobile" par="" text=""/>
    <f:field ref="UVEKCFG_15_1700_TelNr_Other" par="" text=""/>
    <f:field ref="UVEKCFG_15_1700_TelNr_Fax" par="" text=""/>
    <f:field ref="UVEKCFG_15_1700_EMail1" par="" text=""/>
    <f:field ref="UVEKCFG_15_1700_EMail2" par="" text=""/>
    <f:field ref="UVEKCFG_15_1700_EMail3" par="" text=""/>
    <f:field ref="UVEKCFG_15_1700_UID" par="" text=""/>
    <f:field ref="UVEKCFG_15_1700_Klassifizierung" par="" text=""/>
    <f:field ref="UVEKCFG_15_1700_Gruendungsjahr" par="" text=""/>
    <f:field ref="UVEKCFG_15_1700_Versandart" par="" text="B-Post"/>
    <f:field ref="UVEKCFG_15_1700_Versandvermek" par="" text=""/>
    <f:field ref="UVEKCFG_15_1700_Kurzbezeichnung" par="" text=""/>
    <f:field ref="UVEKCFG_15_1700_Strasse2" par="" text=""/>
    <f:field ref="UVEKCFG_15_1700_Hausnummer_Zusatz" par="" text=""/>
    <f:field ref="UVEKCFG_15_1700_Land" par="" text=""/>
    <f:field ref="UVEKCFG_15_1700_Serienbrieffeld_1" par="" text=""/>
    <f:field ref="UVEKCFG_15_1700_Serienbrieffeld_2" par="" text=""/>
    <f:field ref="UVEKCFG_15_1700_Serienbrieffeld_3" par="" text=""/>
    <f:field ref="UVEKCFG_15_1700_Serienbrieffeld_4" par="" text=""/>
    <f:field ref="UVEKCFG_15_1700_Serienbrieffeld_5" par="" text=""/>
    <f:field ref="UVEKCFG_15_1700_Adresszeile_1" par="" text=""/>
    <f:field ref="UVEKCFG_15_1700_Adresszeile_2" par="" text=""/>
    <f:field ref="UVEKCFG_15_1700_Adresszeile_3" par="" text=""/>
    <f:field ref="UVEKCFG_15_1700_Adresszeile_4" par="" text=""/>
    <f:field ref="UVEKCFG_15_1700_Adresszeile_5" par="" text=""/>
    <f:field ref="UVEKCFG_15_1700_Adresszeile_6" par="" text=""/>
    <f:field ref="UVEKCFG_15_1700_Adresszeile_7" par="" text=""/>
    <f:field ref="UVEKCFG_15_1700_Adresszeile_8" par="" text=""/>
    <f:field ref="UVEKCFG_15_1700_Adresszeile_9" par="" text=""/>
    <f:field ref="UVEKCFG_15_1700_Adresszeile_10" par="" text=""/>
    <f:field ref="BAVCFG_15_1700_Firma" par="" text=""/>
    <f:field ref="BAVCFG_15_1700_ZustellungAm" par="" text=""/>
    <f:field ref="BAVCFG_15_1700_Anrede_Adresse" par="" edit="true" text=""/>
    <f:field ref="BAVCFG_15_1700_Firma_Kurz" par="" text=""/>
    <f:field ref="BAVCFG_15_1700_Vorname_AP" par="" text=""/>
    <f:field ref="BAVCFG_15_1700_Nachname_AP" par="" text=""/>
    <f:field ref="BAVCFG_15_1700_Adresse1_AP" par="" text=""/>
    <f:field ref="BAVCFG_15_1700_Strasse_AP" par="" text=""/>
    <f:field ref="BAVCFG_15_1700_Postleitzahl_AP" par="" text=""/>
    <f:field ref="BAVCFG_15_1700_Ort_AP" par="" text=""/>
    <f:field ref="BAVCFG_15_1700_EMail_AP" par="" text=""/>
    <f:field ref="BAVCFG_15_1700_Firma_AP" par="" text=""/>
    <f:field ref="BAVCFG_15_1700_AnredePartner_AP" par="" text=""/>
    <f:field ref="BAVCFG_15_1700_Titel_AP" par="" text=""/>
    <f:field ref="BAVCFG_15_1700_Fax_AP" par="" text=""/>
    <f:field ref="BAVCFG_15_1700_Anrede_Adresse_AP" par="" text=""/>
    <f:field ref="BAVCFG_15_1700_Zusatzzeile1_AP" par="" text=""/>
    <f:field ref="BAVCFG_15_1700_Zusatzzeile2_AP" par="" text=""/>
    <f:field ref="BAVCFG_15_1700_Strasse2_AP" par="" text=""/>
    <f:field ref="BAVCFG_15_1700_FirmaKurz_AP" par="" text=""/>
    <f:field ref="BAVCFG_15_1700_Posfach_AP" par="" text="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&gt; Adressat/innen">
    <f:field ref="UVEKCFG_15_1700_Personal" text=""/>
    <f:field ref="UVEKCFG_15_1700_Geschlecht" text=""/>
    <f:field ref="UVEKCFG_15_1700_GebDatum" text=""/>
    <f:field ref="UVEKCFG_15_1700_Beruf" text=""/>
    <f:field ref="UVEKCFG_15_1700_Familienstand" text=""/>
    <f:field ref="UVEKCFG_15_1700_Muttersprache" text=""/>
    <f:field ref="UVEKCFG_15_1700_Geboren_in" text=""/>
    <f:field ref="UVEKCFG_15_1700_Briefanrede" text=""/>
    <f:field ref="UVEKCFG_15_1700_Kommunikationssprache" text=""/>
    <f:field ref="UVEKCFG_15_1700_Webseite" text=""/>
    <f:field ref="UVEKCFG_15_1700_TelNr_Business" text=""/>
    <f:field ref="UVEKCFG_15_1700_TelNr_Private" text=""/>
    <f:field ref="UVEKCFG_15_1700_TelNr_Mobile" text=""/>
    <f:field ref="UVEKCFG_15_1700_TelNr_Other" text=""/>
    <f:field ref="UVEKCFG_15_1700_TelNr_Fax" text=""/>
    <f:field ref="UVEKCFG_15_1700_EMail1" text=""/>
    <f:field ref="UVEKCFG_15_1700_EMail2" text=""/>
    <f:field ref="UVEKCFG_15_1700_EMail3" text=""/>
    <f:field ref="UVEKCFG_15_1700_UID" text=""/>
    <f:field ref="UVEKCFG_15_1700_Klassifizierung" text=""/>
    <f:field ref="UVEKCFG_15_1700_Gruendungsjahr" text=""/>
    <f:field ref="UVEKCFG_15_1700_Versandart" text=""/>
    <f:field ref="UVEKCFG_15_1700_Versandvermek" text=""/>
    <f:field ref="UVEKCFG_15_1700_Kurzbezeichnung" text=""/>
    <f:field ref="UVEKCFG_15_1700_Strasse2" text=""/>
    <f:field ref="UVEKCFG_15_1700_Hausnummer_Zusatz" text=""/>
    <f:field ref="UVEKCFG_15_1700_Land" text=""/>
    <f:field ref="UVEKCFG_15_1700_Serienbrieffeld_1" text=""/>
    <f:field ref="UVEKCFG_15_1700_Serienbrieffeld_2" text=""/>
    <f:field ref="UVEKCFG_15_1700_Serienbrieffeld_3" text=""/>
    <f:field ref="UVEKCFG_15_1700_Serienbrieffeld_4" text=""/>
    <f:field ref="UVEKCFG_15_1700_Serienbrieffeld_5" text=""/>
    <f:field ref="UVEKCFG_15_1700_Adresszeile_1" text=""/>
    <f:field ref="UVEKCFG_15_1700_Adresszeile_2" text=""/>
    <f:field ref="UVEKCFG_15_1700_Adresszeile_3" text=""/>
    <f:field ref="UVEKCFG_15_1700_Adresszeile_4" text=""/>
    <f:field ref="UVEKCFG_15_1700_Adresszeile_5" text=""/>
    <f:field ref="UVEKCFG_15_1700_Adresszeile_6" text=""/>
    <f:field ref="UVEKCFG_15_1700_Adresszeile_7" text=""/>
    <f:field ref="UVEKCFG_15_1700_Adresszeile_8" text=""/>
    <f:field ref="UVEKCFG_15_1700_Adresszeile_9" text=""/>
    <f:field ref="UVEKCFG_15_1700_Adresszeile_10" text=""/>
    <f:field ref="CCAPRECONFIG_15_1001_Abschriftsbemerkung" text="Abschriftsbemerkung"/>
    <f:field ref="CCAPRECONFIG_15_1001_Adresse" text="Adresse"/>
    <f:field ref="BAVCFG_15_1700_Adresse1_AP" text="Adresse1_AP"/>
    <f:field ref="CCAPRECONFIG_15_1001_Anrede" text="Anrede"/>
    <f:field ref="CHPRECONFIG_1_1001_Anrede" text="Anrede"/>
    <f:field ref="BAVCFG_15_1700_Anrede_Adresse" text="Anrede Adresse"/>
    <f:field ref="BAVCFG_15_1700_Anrede_Adresse_AP" text="Anrede Adresse_AP"/>
    <f:field ref="CCAPRECONFIG_15_1001_Anrede_Briefkopf" text="Anrede_Briefkopf"/>
    <f:field ref="BAVCFG_15_1700_AnredePartner_AP" text="AnredePartner_AP"/>
    <f:field ref="CCAPRECONFIG_15_1001_Berufstitel" text="Berufstitel"/>
    <f:field ref="CHPRECONFIG_1_1001_EMailAdresse" text="E-Mail Adresse"/>
    <f:field ref="BAVCFG_15_1700_EMail_AP" text="E-Mail_AP"/>
    <f:field ref="CCAPRECONFIG_15_1001_Email" text="Email"/>
    <f:field ref="CCAPRECONFIG_15_1001_Fax" text="Fax"/>
    <f:field ref="BAVCFG_15_1700_Fax_AP" text="Fax_AP"/>
    <f:field ref="BAVCFG_15_1700_Firma" text="Firma"/>
    <f:field ref="BAVCFG_15_1700_Firma_Kurz" text="Firma Kurz"/>
    <f:field ref="BAVCFG_15_1700_FirmaKurz_AP" text="Firma Kurz_AP"/>
    <f:field ref="BAVCFG_15_1700_Firma_AP" text="Firma_AP"/>
    <f:field ref="CCAPRECONFIG_15_1001_Firmenbuchnummer" text="Firmenbuchnummer"/>
    <f:field ref="CCAPRECONFIG_15_1001_Funktionsbezeichnung" text="Funktionsbezeichnung"/>
    <f:field ref="CCAPRECONFIG_15_1001_Geburtsdatum" text="Geburtsdatum"/>
    <f:field ref="CCAPRECONFIG_15_1001_Geschlecht" text="Geschlecht"/>
    <f:field ref="CCAPRECONFIG_15_1001_Geschlecht_Anrede" text="Geschlecht_Anrede"/>
    <f:field ref="CCAPRECONFIG_15_1001_Hausnummer" text="Hausnummer"/>
    <f:field ref="CCAPRECONFIG_15_1001_Kategorie" text="Kategorie"/>
    <f:field ref="CCAPRECONFIG_15_1001_Land" text="Land"/>
    <f:field ref="CCAPRECONFIG_15_1001_Nachgestellter_Titel" text="Nachgestellter_Titel"/>
    <f:field ref="CCAPRECONFIG_15_1001_Nachname" text="Nachname"/>
    <f:field ref="CHPRECONFIG_1_1001_Nachname" text="Nachname"/>
    <f:field ref="BAVCFG_15_1700_Nachname_AP" text="Nachname_AP"/>
    <f:field ref="CCAPRECONFIG_15_1001_Name_Zeile_2" text="Name_Zeile_2"/>
    <f:field ref="CCAPRECONFIG_15_1001_Name_Zeile_3" text="Name_Zeile_3"/>
    <f:field ref="CCAPRECONFIG_15_1001_Organisationskurzname" text="Organisationskurzname"/>
    <f:field ref="CCAPRECONFIG_15_1001_Organisationsname" text="Organisationsname"/>
    <f:field ref="CHPRECONFIG_1_1001_Ort" text="Ort"/>
    <f:field ref="CCAPRECONFIG_15_1001_Ort" text="Ort"/>
    <f:field ref="BAVCFG_15_1700_Ort_AP" text="Ort_AP"/>
    <f:field ref="BAVCFG_15_1700_Posfach_AP" text="Posfach_AP"/>
    <f:field ref="CCAPRECONFIG_15_1001_Postalische_Adresse" text="Postalische_Adresse"/>
    <f:field ref="CCAPRECONFIG_15_1001_Postfach" text="Postfach"/>
    <f:field ref="CCAPRECONFIG_15_1001_Postleitzahl" text="Postleitzahl"/>
    <f:field ref="CHPRECONFIG_1_1001_Postleitzahl" text="Postleitzahl"/>
    <f:field ref="BAVCFG_15_1700_Postleitzahl_AP" text="Postleitzahl_AP"/>
    <f:field ref="CCAPRECONFIG_15_1001_Rechtsform" text="Rechtsform"/>
    <f:field ref="CCAPRECONFIG_15_1001_Sozialversicherungsnummer" text="Sozialversicherungsnummer"/>
    <f:field ref="CCAPRECONFIG_15_1001_Stiege" text="Stiege"/>
    <f:field ref="CCAPRECONFIG_15_1001_Stock" text="Stock"/>
    <f:field ref="CCAPRECONFIG_15_1001_Strasse" text="Strasse"/>
    <f:field ref="CHPRECONFIG_1_1001_Strasse" text="Strasse"/>
    <f:field ref="BAVCFG_15_1700_Strasse2_AP" text="Strasse2_AP"/>
    <f:field ref="BAVCFG_15_1700_Strasse_AP" text="Strasse_AP"/>
    <f:field ref="CCAPRECONFIG_15_1001_Telefon" text="Telefon"/>
    <f:field ref="CCAPRECONFIG_15_1001_Titel" text="Titel"/>
    <f:field ref="CHPRECONFIG_1_1001_Titel" text="Titel"/>
    <f:field ref="BAVCFG_15_1700_Titel_AP" text="Titel_AP"/>
    <f:field ref="CCAPRECONFIG_15_1001_Tuer" text="Tuer"/>
    <f:field ref="CCAPRECONFIG_15_1001_Versandart" text="Versandart"/>
    <f:field ref="CHPRECONFIG_1_1001_Vorname" text="Vorname"/>
    <f:field ref="CCAPRECONFIG_15_1001_Vorname" text="Vorname"/>
    <f:field ref="BAVCFG_15_1700_Vorname_AP" text="Vorname_AP"/>
    <f:field ref="CCAPRECONFIG_15_1001_zH" text="zH"/>
    <f:field ref="CCAPRECONFIG_15_1001_Ziel" text="Ziel"/>
    <f:field ref="BAVCFG_15_1700_Zusatzzeile1_AP" text="Zusatzzeile1_AP"/>
    <f:field ref="BAVCFG_15_1700_Zusatzzeile2_AP" text="Zusatzzeile2_AP"/>
    <f:field ref="BAVCFG_15_1700_ZustellungAm" text="ZustellungAm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CDBUND 2005 Master BAFU EN - v3</Template>
  <TotalTime>0</TotalTime>
  <Words>619</Words>
  <Application>Microsoft Office PowerPoint</Application>
  <PresentationFormat>Bildschirmpräsentation (4:3)</PresentationFormat>
  <Paragraphs>58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Symbol</vt:lpstr>
      <vt:lpstr>Times</vt:lpstr>
      <vt:lpstr>Wingdings</vt:lpstr>
      <vt:lpstr>CDBUND 2005 Master BAFU EN - v3</vt:lpstr>
      <vt:lpstr>Document</vt:lpstr>
      <vt:lpstr>Worksheet</vt:lpstr>
      <vt:lpstr>Comparison  Tier 3 (Agrammon) and  Tier 2 (TFEIP N flow tool) for NH3 emission inventory livestock/manure  for Switzerland 2015</vt:lpstr>
      <vt:lpstr>Why ?</vt:lpstr>
      <vt:lpstr>How ?</vt:lpstr>
      <vt:lpstr>Agrammon</vt:lpstr>
      <vt:lpstr>Country-specific inputs for N flow tool dairy cattle (round 1)</vt:lpstr>
      <vt:lpstr>Comparison dairy cattle (round 1)</vt:lpstr>
      <vt:lpstr>Country-specific inputs for N flow tool  dairy cattle (round 2)</vt:lpstr>
      <vt:lpstr>Comparison dairy cattle (round 2)</vt:lpstr>
      <vt:lpstr>Provisional conclusions dairy cattle (after round 2)</vt:lpstr>
      <vt:lpstr>Provisional open questions (after round 2)</vt:lpstr>
      <vt:lpstr>PowerPoint-Präsentation</vt:lpstr>
    </vt:vector>
  </TitlesOfParts>
  <Company>UVEK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Schio Remo</dc:creator>
  <cp:lastModifiedBy>Harald Menzi</cp:lastModifiedBy>
  <cp:revision>277</cp:revision>
  <cp:lastPrinted>2018-02-14T09:08:25Z</cp:lastPrinted>
  <dcterms:created xsi:type="dcterms:W3CDTF">2005-12-13T10:06:46Z</dcterms:created>
  <dcterms:modified xsi:type="dcterms:W3CDTF">2021-05-04T11:55:42Z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ELAK@1.1001:Subject">
    <vt:lpwstr/>
  </property>
  <property fmtid="{D5CDD505-2E9C-101B-9397-08002B2CF9AE}" pid="3" name="FSC#COOELAK@1.1001:FileReference">
    <vt:lpwstr>061.2-03-09.2-01-00001</vt:lpwstr>
  </property>
  <property fmtid="{D5CDD505-2E9C-101B-9397-08002B2CF9AE}" pid="4" name="FSC#COOELAK@1.1001:FileRefYear">
    <vt:lpwstr>2016</vt:lpwstr>
  </property>
  <property fmtid="{D5CDD505-2E9C-101B-9397-08002B2CF9AE}" pid="5" name="FSC#COOELAK@1.1001:FileRefOrdinal">
    <vt:lpwstr>1</vt:lpwstr>
  </property>
  <property fmtid="{D5CDD505-2E9C-101B-9397-08002B2CF9AE}" pid="6" name="FSC#COOELAK@1.1001:FileRefOU">
    <vt:lpwstr>Internationales (INT)</vt:lpwstr>
  </property>
  <property fmtid="{D5CDD505-2E9C-101B-9397-08002B2CF9AE}" pid="7" name="FSC#COOELAK@1.1001:Organization">
    <vt:lpwstr/>
  </property>
  <property fmtid="{D5CDD505-2E9C-101B-9397-08002B2CF9AE}" pid="8" name="FSC#COOELAK@1.1001:Owner">
    <vt:lpwstr>Menzi Harald</vt:lpwstr>
  </property>
  <property fmtid="{D5CDD505-2E9C-101B-9397-08002B2CF9AE}" pid="9" name="FSC#COOELAK@1.1001:OwnerExtension">
    <vt:lpwstr>+41 58 469 29 65</vt:lpwstr>
  </property>
  <property fmtid="{D5CDD505-2E9C-101B-9397-08002B2CF9AE}" pid="10" name="FSC#COOELAK@1.1001:OwnerFaxExtension">
    <vt:lpwstr>+41 58 464 01 37</vt:lpwstr>
  </property>
  <property fmtid="{D5CDD505-2E9C-101B-9397-08002B2CF9AE}" pid="11" name="FSC#COOELAK@1.1001:DispatchedBy">
    <vt:lpwstr/>
  </property>
  <property fmtid="{D5CDD505-2E9C-101B-9397-08002B2CF9AE}" pid="12" name="FSC#COOELAK@1.1001:DispatchedAt">
    <vt:lpwstr/>
  </property>
  <property fmtid="{D5CDD505-2E9C-101B-9397-08002B2CF9AE}" pid="13" name="FSC#COOELAK@1.1001:ApprovedBy">
    <vt:lpwstr/>
  </property>
  <property fmtid="{D5CDD505-2E9C-101B-9397-08002B2CF9AE}" pid="14" name="FSC#COOELAK@1.1001:ApprovedAt">
    <vt:lpwstr/>
  </property>
  <property fmtid="{D5CDD505-2E9C-101B-9397-08002B2CF9AE}" pid="15" name="FSC#COOELAK@1.1001:Department">
    <vt:lpwstr>Luftqualität (LuChem) (BAFU)</vt:lpwstr>
  </property>
  <property fmtid="{D5CDD505-2E9C-101B-9397-08002B2CF9AE}" pid="16" name="FSC#COOELAK@1.1001:CreatedAt">
    <vt:lpwstr>31.05.2017</vt:lpwstr>
  </property>
  <property fmtid="{D5CDD505-2E9C-101B-9397-08002B2CF9AE}" pid="17" name="FSC#COOELAK@1.1001:OU">
    <vt:lpwstr>Luftqualität (LuChem) (BAFU)</vt:lpwstr>
  </property>
  <property fmtid="{D5CDD505-2E9C-101B-9397-08002B2CF9AE}" pid="18" name="FSC#COOELAK@1.1001:Priority">
    <vt:lpwstr> ()</vt:lpwstr>
  </property>
  <property fmtid="{D5CDD505-2E9C-101B-9397-08002B2CF9AE}" pid="19" name="FSC#COOELAK@1.1001:ObjBarCode">
    <vt:lpwstr>*COO.2002.100.2.5493302*</vt:lpwstr>
  </property>
  <property fmtid="{D5CDD505-2E9C-101B-9397-08002B2CF9AE}" pid="20" name="FSC#COOELAK@1.1001:RefBarCode">
    <vt:lpwstr>*COO.2002.100.6.1086144*</vt:lpwstr>
  </property>
  <property fmtid="{D5CDD505-2E9C-101B-9397-08002B2CF9AE}" pid="21" name="FSC#COOELAK@1.1001:FileRefBarCode">
    <vt:lpwstr>*061.2-03-09.2-01-00001*</vt:lpwstr>
  </property>
  <property fmtid="{D5CDD505-2E9C-101B-9397-08002B2CF9AE}" pid="22" name="FSC#COOELAK@1.1001:ExternalRef">
    <vt:lpwstr/>
  </property>
  <property fmtid="{D5CDD505-2E9C-101B-9397-08002B2CF9AE}" pid="23" name="FSC#ELAKGOV@1.1001:PersonalSubjGender">
    <vt:lpwstr/>
  </property>
  <property fmtid="{D5CDD505-2E9C-101B-9397-08002B2CF9AE}" pid="24" name="FSC#ELAKGOV@1.1001:PersonalSubjFirstName">
    <vt:lpwstr/>
  </property>
  <property fmtid="{D5CDD505-2E9C-101B-9397-08002B2CF9AE}" pid="25" name="FSC#ELAKGOV@1.1001:PersonalSubjSurName">
    <vt:lpwstr/>
  </property>
  <property fmtid="{D5CDD505-2E9C-101B-9397-08002B2CF9AE}" pid="26" name="FSC#ELAKGOV@1.1001:PersonalSubjSalutation">
    <vt:lpwstr/>
  </property>
  <property fmtid="{D5CDD505-2E9C-101B-9397-08002B2CF9AE}" pid="27" name="FSC#ELAKGOV@1.1001:PersonalSubjAddress">
    <vt:lpwstr/>
  </property>
  <property fmtid="{D5CDD505-2E9C-101B-9397-08002B2CF9AE}" pid="28" name="FSC#BAFUBDO@15.1700:Abs2_Funktion">
    <vt:lpwstr/>
  </property>
  <property fmtid="{D5CDD505-2E9C-101B-9397-08002B2CF9AE}" pid="29" name="FSC#BAFUBDO@15.1700:Abs2_Name">
    <vt:lpwstr/>
  </property>
  <property fmtid="{D5CDD505-2E9C-101B-9397-08002B2CF9AE}" pid="30" name="FSC#BAFUBDO@15.1700:Abs2_Titel">
    <vt:lpwstr/>
  </property>
  <property fmtid="{D5CDD505-2E9C-101B-9397-08002B2CF9AE}" pid="31" name="FSC#BAFUBDO@15.1700:Abs2_Vorname">
    <vt:lpwstr/>
  </property>
  <property fmtid="{D5CDD505-2E9C-101B-9397-08002B2CF9AE}" pid="32" name="FSC#BAFUBDO@15.1700:Abs_Funktion">
    <vt:lpwstr/>
  </property>
  <property fmtid="{D5CDD505-2E9C-101B-9397-08002B2CF9AE}" pid="33" name="FSC#BAFUBDO@15.1700:Abs_Name">
    <vt:lpwstr/>
  </property>
  <property fmtid="{D5CDD505-2E9C-101B-9397-08002B2CF9AE}" pid="34" name="FSC#BAFUBDO@15.1700:Abs_Ort">
    <vt:lpwstr>Bern</vt:lpwstr>
  </property>
  <property fmtid="{D5CDD505-2E9C-101B-9397-08002B2CF9AE}" pid="35" name="FSC#BAFUBDO@15.1700:Abs_Titel">
    <vt:lpwstr/>
  </property>
  <property fmtid="{D5CDD505-2E9C-101B-9397-08002B2CF9AE}" pid="36" name="FSC#BAFUBDO@15.1700:Abs_Vorname">
    <vt:lpwstr/>
  </property>
  <property fmtid="{D5CDD505-2E9C-101B-9397-08002B2CF9AE}" pid="37" name="FSC#BAFUBDO@15.1700:Absender_Fusszeilen">
    <vt:lpwstr/>
  </property>
  <property fmtid="{D5CDD505-2E9C-101B-9397-08002B2CF9AE}" pid="38" name="FSC#BAFUBDO@15.1700:Absender_Kopfzeile">
    <vt:lpwstr>CH-3003 Bern, </vt:lpwstr>
  </property>
  <property fmtid="{D5CDD505-2E9C-101B-9397-08002B2CF9AE}" pid="39" name="FSC#BAFUBDO@15.1700:Absender_Kopfzeile_OE">
    <vt:lpwstr>BAFU</vt:lpwstr>
  </property>
  <property fmtid="{D5CDD505-2E9C-101B-9397-08002B2CF9AE}" pid="40" name="FSC#BAFUBDO@15.1700:Abteilung">
    <vt:lpwstr>Abteilung Luftreinhaltung und Chemikalien</vt:lpwstr>
  </property>
  <property fmtid="{D5CDD505-2E9C-101B-9397-08002B2CF9AE}" pid="41" name="FSC#BAFUBDO@15.1700:Abteilung_neu">
    <vt:lpwstr/>
  </property>
  <property fmtid="{D5CDD505-2E9C-101B-9397-08002B2CF9AE}" pid="42" name="FSC#BAFUBDO@15.1700:Aktenzeichen">
    <vt:lpwstr>061.2-03-09.2-01-00001/00003/Q213-0965</vt:lpwstr>
  </property>
  <property fmtid="{D5CDD505-2E9C-101B-9397-08002B2CF9AE}" pid="43" name="FSC#BAFUBDO@15.1700:Anlagetyp">
    <vt:lpwstr/>
  </property>
  <property fmtid="{D5CDD505-2E9C-101B-9397-08002B2CF9AE}" pid="44" name="FSC#BAFUBDO@15.1700:Anrechenbare_Kosten">
    <vt:lpwstr/>
  </property>
  <property fmtid="{D5CDD505-2E9C-101B-9397-08002B2CF9AE}" pid="45" name="FSC#BAFUBDO@15.1700:Anruf_Empfaenger">
    <vt:lpwstr/>
  </property>
  <property fmtid="{D5CDD505-2E9C-101B-9397-08002B2CF9AE}" pid="46" name="FSC#BAFUBDO@15.1700:Antwort_bis">
    <vt:lpwstr/>
  </property>
  <property fmtid="{D5CDD505-2E9C-101B-9397-08002B2CF9AE}" pid="47" name="FSC#BAFUBDO@15.1700:Anzahl_Taetigkeiten">
    <vt:lpwstr/>
  </property>
  <property fmtid="{D5CDD505-2E9C-101B-9397-08002B2CF9AE}" pid="48" name="FSC#BAFUBDO@15.1700:Auftrag_Nr">
    <vt:lpwstr>061.2-03-09.2-01-00001/00003</vt:lpwstr>
  </property>
  <property fmtid="{D5CDD505-2E9C-101B-9397-08002B2CF9AE}" pid="49" name="FSC#BAFUBDO@15.1700:Auftraggeber_Email">
    <vt:lpwstr/>
  </property>
  <property fmtid="{D5CDD505-2E9C-101B-9397-08002B2CF9AE}" pid="50" name="FSC#BAFUBDO@15.1700:Auftraggeber_Name">
    <vt:lpwstr/>
  </property>
  <property fmtid="{D5CDD505-2E9C-101B-9397-08002B2CF9AE}" pid="51" name="FSC#BAFUBDO@15.1700:Auftraggeber_Tel">
    <vt:lpwstr/>
  </property>
  <property fmtid="{D5CDD505-2E9C-101B-9397-08002B2CF9AE}" pid="52" name="FSC#BAFUBDO@15.1700:Auftraggeber_Vorname">
    <vt:lpwstr/>
  </property>
  <property fmtid="{D5CDD505-2E9C-101B-9397-08002B2CF9AE}" pid="53" name="FSC#BAFUBDO@15.1700:AufwandBetrag">
    <vt:lpwstr/>
  </property>
  <property fmtid="{D5CDD505-2E9C-101B-9397-08002B2CF9AE}" pid="54" name="FSC#BAFUBDO@15.1700:AufwandStunden">
    <vt:lpwstr/>
  </property>
  <property fmtid="{D5CDD505-2E9C-101B-9397-08002B2CF9AE}" pid="55" name="FSC#BAFUBDO@15.1700:Ausgangssprache">
    <vt:lpwstr/>
  </property>
  <property fmtid="{D5CDD505-2E9C-101B-9397-08002B2CF9AE}" pid="56" name="FSC#BAFUBDO@15.1700:Auskunft1">
    <vt:lpwstr/>
  </property>
  <property fmtid="{D5CDD505-2E9C-101B-9397-08002B2CF9AE}" pid="57" name="FSC#BAFUBDO@15.1700:Auskunft2">
    <vt:lpwstr/>
  </property>
  <property fmtid="{D5CDD505-2E9C-101B-9397-08002B2CF9AE}" pid="58" name="FSC#BAFUBDO@15.1700:Auskunft3">
    <vt:lpwstr/>
  </property>
  <property fmtid="{D5CDD505-2E9C-101B-9397-08002B2CF9AE}" pid="59" name="FSC#BAFUBDO@15.1700:Auskunft4">
    <vt:lpwstr/>
  </property>
  <property fmtid="{D5CDD505-2E9C-101B-9397-08002B2CF9AE}" pid="60" name="FSC#BAFUBDO@15.1700:Auskunftgeber">
    <vt:lpwstr/>
  </property>
  <property fmtid="{D5CDD505-2E9C-101B-9397-08002B2CF9AE}" pid="61" name="FSC#BAFUBDO@15.1700:Berater">
    <vt:lpwstr/>
  </property>
  <property fmtid="{D5CDD505-2E9C-101B-9397-08002B2CF9AE}" pid="62" name="FSC#BAFUBDO@15.1700:Bericht_Autor">
    <vt:lpwstr/>
  </property>
  <property fmtid="{D5CDD505-2E9C-101B-9397-08002B2CF9AE}" pid="63" name="FSC#BAFUBDO@15.1700:Bescheinigungsanspruch_Total_2013">
    <vt:lpwstr/>
  </property>
  <property fmtid="{D5CDD505-2E9C-101B-9397-08002B2CF9AE}" pid="64" name="FSC#BAFUBDO@15.1700:Beschlussnummer">
    <vt:lpwstr/>
  </property>
  <property fmtid="{D5CDD505-2E9C-101B-9397-08002B2CF9AE}" pid="65" name="FSC#BAFUBDO@15.1700:Beschreibungdatum">
    <vt:lpwstr/>
  </property>
  <property fmtid="{D5CDD505-2E9C-101B-9397-08002B2CF9AE}" pid="66" name="FSC#BAFUBDO@15.1700:Beschreibungname">
    <vt:lpwstr/>
  </property>
  <property fmtid="{D5CDD505-2E9C-101B-9397-08002B2CF9AE}" pid="67" name="FSC#BAFUBDO@15.1700:Briefdatum">
    <vt:lpwstr/>
  </property>
  <property fmtid="{D5CDD505-2E9C-101B-9397-08002B2CF9AE}" pid="68" name="FSC#BAFUBDO@15.1700:Bundesbeitrag">
    <vt:lpwstr/>
  </property>
  <property fmtid="{D5CDD505-2E9C-101B-9397-08002B2CF9AE}" pid="69" name="FSC#BAFUBDO@15.1700:Bundesbeitrag_Prozent">
    <vt:lpwstr/>
  </property>
  <property fmtid="{D5CDD505-2E9C-101B-9397-08002B2CF9AE}" pid="70" name="FSC#BAFUBDO@15.1700:Dat_Eingabedatum">
    <vt:lpwstr/>
  </property>
  <property fmtid="{D5CDD505-2E9C-101B-9397-08002B2CF9AE}" pid="71" name="FSC#BAFUBDO@15.1700:Dat_Interne_Mitberichte">
    <vt:lpwstr/>
  </property>
  <property fmtid="{D5CDD505-2E9C-101B-9397-08002B2CF9AE}" pid="72" name="FSC#BAFUBDO@15.1700:Dat_Prov_Baubewilligung">
    <vt:lpwstr/>
  </property>
  <property fmtid="{D5CDD505-2E9C-101B-9397-08002B2CF9AE}" pid="73" name="FSC#BAFUBDO@15.1700:Datum_des_Monitoringberichts_2013">
    <vt:lpwstr/>
  </property>
  <property fmtid="{D5CDD505-2E9C-101B-9397-08002B2CF9AE}" pid="74" name="FSC#BAFUBDO@15.1700:Datum_Gesuch">
    <vt:lpwstr/>
  </property>
  <property fmtid="{D5CDD505-2E9C-101B-9397-08002B2CF9AE}" pid="75" name="FSC#BAFUBDO@15.1700:Datum_Verfügung_aktuell">
    <vt:lpwstr/>
  </property>
  <property fmtid="{D5CDD505-2E9C-101B-9397-08002B2CF9AE}" pid="76" name="FSC#BAFUBDO@15.1700:DatumErstellung">
    <vt:lpwstr>24.05.2017</vt:lpwstr>
  </property>
  <property fmtid="{D5CDD505-2E9C-101B-9397-08002B2CF9AE}" pid="77" name="FSC#BAFUBDO@15.1700:Diff_TaetigkeitenStandorte">
    <vt:lpwstr/>
  </property>
  <property fmtid="{D5CDD505-2E9C-101B-9397-08002B2CF9AE}" pid="78" name="FSC#BAFUBDO@15.1700:Diff_TaetigkeitenStandorte_Nr">
    <vt:lpwstr/>
  </property>
  <property fmtid="{D5CDD505-2E9C-101B-9397-08002B2CF9AE}" pid="79" name="FSC#BAFUBDO@15.1700:DocGegenstand">
    <vt:lpwstr>N_managment_CH_agriculture_Geneva_170601</vt:lpwstr>
  </property>
  <property fmtid="{D5CDD505-2E9C-101B-9397-08002B2CF9AE}" pid="80" name="FSC#BAFUBDO@15.1700:Eingang">
    <vt:lpwstr>2017-03-14T09:49:34</vt:lpwstr>
  </property>
  <property fmtid="{D5CDD505-2E9C-101B-9397-08002B2CF9AE}" pid="81" name="FSC#BAFUBDO@15.1700:Eingang_per">
    <vt:lpwstr/>
  </property>
  <property fmtid="{D5CDD505-2E9C-101B-9397-08002B2CF9AE}" pid="82" name="FSC#BAFUBDO@15.1700:Eingangsdatum">
    <vt:lpwstr/>
  </property>
  <property fmtid="{D5CDD505-2E9C-101B-9397-08002B2CF9AE}" pid="83" name="FSC#BAFUBDO@15.1700:Emmissionsreduktion">
    <vt:lpwstr/>
  </property>
  <property fmtid="{D5CDD505-2E9C-101B-9397-08002B2CF9AE}" pid="84" name="FSC#BAFUBDO@15.1700:Emmissionsziel_2013">
    <vt:lpwstr/>
  </property>
  <property fmtid="{D5CDD505-2E9C-101B-9397-08002B2CF9AE}" pid="85" name="FSC#BAFUBDO@15.1700:Emmissionsziel_2014">
    <vt:lpwstr/>
  </property>
  <property fmtid="{D5CDD505-2E9C-101B-9397-08002B2CF9AE}" pid="86" name="FSC#BAFUBDO@15.1700:Emmissionsziel_2015">
    <vt:lpwstr/>
  </property>
  <property fmtid="{D5CDD505-2E9C-101B-9397-08002B2CF9AE}" pid="87" name="FSC#BAFUBDO@15.1700:Emmissionsziel_2016">
    <vt:lpwstr/>
  </property>
  <property fmtid="{D5CDD505-2E9C-101B-9397-08002B2CF9AE}" pid="88" name="FSC#BAFUBDO@15.1700:Emmissionsziel_2017">
    <vt:lpwstr/>
  </property>
  <property fmtid="{D5CDD505-2E9C-101B-9397-08002B2CF9AE}" pid="89" name="FSC#BAFUBDO@15.1700:Emmissionsziel_2018">
    <vt:lpwstr/>
  </property>
  <property fmtid="{D5CDD505-2E9C-101B-9397-08002B2CF9AE}" pid="90" name="FSC#BAFUBDO@15.1700:Emmissionsziel_2019">
    <vt:lpwstr/>
  </property>
  <property fmtid="{D5CDD505-2E9C-101B-9397-08002B2CF9AE}" pid="91" name="FSC#BAFUBDO@15.1700:Emmissionsziel_2020">
    <vt:lpwstr/>
  </property>
  <property fmtid="{D5CDD505-2E9C-101B-9397-08002B2CF9AE}" pid="92" name="FSC#BAFUBDO@15.1700:Emmissionsziel_Gesamt">
    <vt:lpwstr/>
  </property>
  <property fmtid="{D5CDD505-2E9C-101B-9397-08002B2CF9AE}" pid="93" name="FSC#BAFUBDO@15.1700:Empfaenger_Adresszeile">
    <vt:lpwstr/>
  </property>
  <property fmtid="{D5CDD505-2E9C-101B-9397-08002B2CF9AE}" pid="94" name="FSC#BAFUBDO@15.1700:ePMNummer">
    <vt:lpwstr/>
  </property>
  <property fmtid="{D5CDD505-2E9C-101B-9397-08002B2CF9AE}" pid="95" name="FSC#BAFUBDO@15.1700:Etappennummer">
    <vt:lpwstr/>
  </property>
  <property fmtid="{D5CDD505-2E9C-101B-9397-08002B2CF9AE}" pid="96" name="FSC#BAFUBDO@15.1700:EU_01_Verpflichter_Name_Adresse">
    <vt:lpwstr/>
  </property>
  <property fmtid="{D5CDD505-2E9C-101B-9397-08002B2CF9AE}" pid="97" name="FSC#BAFUBDO@15.1700:EU_02_Verpflichter_Name_Adresse">
    <vt:lpwstr/>
  </property>
  <property fmtid="{D5CDD505-2E9C-101B-9397-08002B2CF9AE}" pid="98" name="FSC#BAFUBDO@15.1700:EU_03_Verpflichter_Name_Adresse">
    <vt:lpwstr/>
  </property>
  <property fmtid="{D5CDD505-2E9C-101B-9397-08002B2CF9AE}" pid="99" name="FSC#BAFUBDO@15.1700:EU_04_Verpflichter_Name_Adresse">
    <vt:lpwstr/>
  </property>
  <property fmtid="{D5CDD505-2E9C-101B-9397-08002B2CF9AE}" pid="100" name="FSC#BAFUBDO@15.1700:EU_05_Verpflichter_Name_Adresse">
    <vt:lpwstr/>
  </property>
  <property fmtid="{D5CDD505-2E9C-101B-9397-08002B2CF9AE}" pid="101" name="FSC#BAFUBDO@15.1700:EU_06_Verpflichter_Name_Adresse">
    <vt:lpwstr/>
  </property>
  <property fmtid="{D5CDD505-2E9C-101B-9397-08002B2CF9AE}" pid="102" name="FSC#BAFUBDO@15.1700:Experte_Email">
    <vt:lpwstr/>
  </property>
  <property fmtid="{D5CDD505-2E9C-101B-9397-08002B2CF9AE}" pid="103" name="FSC#BAFUBDO@15.1700:Experte_Name">
    <vt:lpwstr/>
  </property>
  <property fmtid="{D5CDD505-2E9C-101B-9397-08002B2CF9AE}" pid="104" name="FSC#BAFUBDO@15.1700:Experte_Tel">
    <vt:lpwstr/>
  </property>
  <property fmtid="{D5CDD505-2E9C-101B-9397-08002B2CF9AE}" pid="105" name="FSC#BAFUBDO@15.1700:Experte_Vorname">
    <vt:lpwstr/>
  </property>
  <property fmtid="{D5CDD505-2E9C-101B-9397-08002B2CF9AE}" pid="106" name="FSC#BAFUBDO@15.1700:Filereference">
    <vt:lpwstr>061.2-03-09.2-01-00001</vt:lpwstr>
  </property>
  <property fmtid="{D5CDD505-2E9C-101B-9397-08002B2CF9AE}" pid="107" name="FSC#BAFUBDO@15.1700:Gas">
    <vt:lpwstr/>
  </property>
  <property fmtid="{D5CDD505-2E9C-101B-9397-08002B2CF9AE}" pid="108" name="FSC#BAFUBDO@15.1700:Gegenstand">
    <vt:lpwstr/>
  </property>
  <property fmtid="{D5CDD505-2E9C-101B-9397-08002B2CF9AE}" pid="109" name="FSC#BAFUBDO@15.1700:Gemeinden">
    <vt:lpwstr/>
  </property>
  <property fmtid="{D5CDD505-2E9C-101B-9397-08002B2CF9AE}" pid="110" name="FSC#BAFUBDO@15.1700:Gesamtkostenvoranschlag">
    <vt:lpwstr/>
  </property>
  <property fmtid="{D5CDD505-2E9C-101B-9397-08002B2CF9AE}" pid="111" name="FSC#BAFUBDO@15.1700:GesamtV_Name">
    <vt:lpwstr/>
  </property>
  <property fmtid="{D5CDD505-2E9C-101B-9397-08002B2CF9AE}" pid="112" name="FSC#BAFUBDO@15.1700:Geschaeft">
    <vt:lpwstr/>
  </property>
  <property fmtid="{D5CDD505-2E9C-101B-9397-08002B2CF9AE}" pid="113" name="FSC#BAFUBDO@15.1700:Gesuch_um_Bescheinigung_2013">
    <vt:lpwstr/>
  </property>
  <property fmtid="{D5CDD505-2E9C-101B-9397-08002B2CF9AE}" pid="114" name="FSC#BAFUBDO@15.1700:Gesuchsteller">
    <vt:lpwstr/>
  </property>
  <property fmtid="{D5CDD505-2E9C-101B-9397-08002B2CF9AE}" pid="115" name="FSC#BAFUBDO@15.1700:Gesuchsteller_Addresszeilen">
    <vt:lpwstr/>
  </property>
  <property fmtid="{D5CDD505-2E9C-101B-9397-08002B2CF9AE}" pid="116" name="FSC#BAFUBDO@15.1700:Gesuchsteller_Name">
    <vt:lpwstr/>
  </property>
  <property fmtid="{D5CDD505-2E9C-101B-9397-08002B2CF9AE}" pid="117" name="FSC#BAFUBDO@15.1700:Gruss">
    <vt:lpwstr>Freundliche Grüsse</vt:lpwstr>
  </property>
  <property fmtid="{D5CDD505-2E9C-101B-9397-08002B2CF9AE}" pid="118" name="FSC#BAFUBDO@15.1700:Gutschriften_aus_1VP">
    <vt:lpwstr/>
  </property>
  <property fmtid="{D5CDD505-2E9C-101B-9397-08002B2CF9AE}" pid="119" name="FSC#BAFUBDO@15.1700:Ihr_Zeichen">
    <vt:lpwstr/>
  </property>
  <property fmtid="{D5CDD505-2E9C-101B-9397-08002B2CF9AE}" pid="120" name="FSC#BAFUBDO@15.1700:Journalist">
    <vt:lpwstr/>
  </property>
  <property fmtid="{D5CDD505-2E9C-101B-9397-08002B2CF9AE}" pid="121" name="FSC#BAFUBDO@15.1700:Journalist_Email">
    <vt:lpwstr/>
  </property>
  <property fmtid="{D5CDD505-2E9C-101B-9397-08002B2CF9AE}" pid="122" name="FSC#BAFUBDO@15.1700:Journalist_Tel">
    <vt:lpwstr/>
  </property>
  <property fmtid="{D5CDD505-2E9C-101B-9397-08002B2CF9AE}" pid="123" name="FSC#BAFUBDO@15.1700:Kant_Stellungn_Dat">
    <vt:lpwstr/>
  </property>
  <property fmtid="{D5CDD505-2E9C-101B-9397-08002B2CF9AE}" pid="124" name="FSC#BAFUBDO@15.1700:Kant_Stellungnahme">
    <vt:lpwstr/>
  </property>
  <property fmtid="{D5CDD505-2E9C-101B-9397-08002B2CF9AE}" pid="125" name="FSC#BAFUBDO@15.1700:Kanton">
    <vt:lpwstr/>
  </property>
  <property fmtid="{D5CDD505-2E9C-101B-9397-08002B2CF9AE}" pid="126" name="FSC#BAFUBDO@15.1700:Klassifizierung">
    <vt:lpwstr/>
  </property>
  <property fmtid="{D5CDD505-2E9C-101B-9397-08002B2CF9AE}" pid="127" name="FSC#BAFUBDO@15.1700:Kompensationspflicht">
    <vt:lpwstr/>
  </property>
  <property fmtid="{D5CDD505-2E9C-101B-9397-08002B2CF9AE}" pid="128" name="FSC#BAFUBDO@15.1700:Kompensationssatz">
    <vt:lpwstr/>
  </property>
  <property fmtid="{D5CDD505-2E9C-101B-9397-08002B2CF9AE}" pid="129" name="FSC#BAFUBDO@15.1700:Kontaktperson_Name">
    <vt:lpwstr/>
  </property>
  <property fmtid="{D5CDD505-2E9C-101B-9397-08002B2CF9AE}" pid="130" name="FSC#BAFUBDO@15.1700:Kontaktperson_Vorname">
    <vt:lpwstr/>
  </property>
  <property fmtid="{D5CDD505-2E9C-101B-9397-08002B2CF9AE}" pid="131" name="FSC#BAFUBDO@15.1700:Kontext1">
    <vt:lpwstr/>
  </property>
  <property fmtid="{D5CDD505-2E9C-101B-9397-08002B2CF9AE}" pid="132" name="FSC#BAFUBDO@15.1700:Kontext2">
    <vt:lpwstr/>
  </property>
  <property fmtid="{D5CDD505-2E9C-101B-9397-08002B2CF9AE}" pid="133" name="FSC#BAFUBDO@15.1700:KopPflichtiger_Adresszeile">
    <vt:lpwstr/>
  </property>
  <property fmtid="{D5CDD505-2E9C-101B-9397-08002B2CF9AE}" pid="134" name="FSC#BAFUBDO@15.1700:KopPflichtiger_Name">
    <vt:lpwstr/>
  </property>
  <property fmtid="{D5CDD505-2E9C-101B-9397-08002B2CF9AE}" pid="135" name="FSC#BAFUBDO@15.1700:KopPflichtYYYY">
    <vt:lpwstr/>
  </property>
  <property fmtid="{D5CDD505-2E9C-101B-9397-08002B2CF9AE}" pid="136" name="FSC#BAFUBDO@15.1700:Kosten_Total">
    <vt:lpwstr/>
  </property>
  <property fmtid="{D5CDD505-2E9C-101B-9397-08002B2CF9AE}" pid="137" name="FSC#BAFUBDO@15.1700:Kostenvoranschlag">
    <vt:lpwstr/>
  </property>
  <property fmtid="{D5CDD505-2E9C-101B-9397-08002B2CF9AE}" pid="138" name="FSC#BAFUBDO@15.1700:Kreditrubrik">
    <vt:lpwstr/>
  </property>
  <property fmtid="{D5CDD505-2E9C-101B-9397-08002B2CF9AE}" pid="139" name="FSC#BAFUBDO@15.1700:Beschaffungsstelle">
    <vt:lpwstr/>
  </property>
  <property fmtid="{D5CDD505-2E9C-101B-9397-08002B2CF9AE}" pid="140" name="FSC#BAFUBDO@15.1700:Massnahmenwirkung_Total">
    <vt:lpwstr/>
  </property>
  <property fmtid="{D5CDD505-2E9C-101B-9397-08002B2CF9AE}" pid="141" name="FSC#BAFUBDO@15.1700:MedienDatum">
    <vt:lpwstr/>
  </property>
  <property fmtid="{D5CDD505-2E9C-101B-9397-08002B2CF9AE}" pid="142" name="FSC#BAFUBDO@15.1700:Medium">
    <vt:lpwstr/>
  </property>
  <property fmtid="{D5CDD505-2E9C-101B-9397-08002B2CF9AE}" pid="143" name="FSC#BAFUBDO@15.1700:MengeEmissionen">
    <vt:lpwstr/>
  </property>
  <property fmtid="{D5CDD505-2E9C-101B-9397-08002B2CF9AE}" pid="144" name="FSC#BAFUBDO@15.1700:MonBerEingangsdatum">
    <vt:lpwstr/>
  </property>
  <property fmtid="{D5CDD505-2E9C-101B-9397-08002B2CF9AE}" pid="145" name="FSC#BAFUBDO@15.1700:MonPeriodBis">
    <vt:lpwstr/>
  </property>
  <property fmtid="{D5CDD505-2E9C-101B-9397-08002B2CF9AE}" pid="146" name="FSC#BAFUBDO@15.1700:MonPeriodVon">
    <vt:lpwstr/>
  </property>
  <property fmtid="{D5CDD505-2E9C-101B-9397-08002B2CF9AE}" pid="147" name="FSC#BAFUBDO@15.1700:MonPeriodYYYY">
    <vt:lpwstr/>
  </property>
  <property fmtid="{D5CDD505-2E9C-101B-9397-08002B2CF9AE}" pid="148" name="FSC#BAFUBDO@15.1700:part">
    <vt:lpwstr/>
  </property>
  <property fmtid="{D5CDD505-2E9C-101B-9397-08002B2CF9AE}" pid="149" name="FSC#BAFUBDO@15.1700:Phase">
    <vt:lpwstr/>
  </property>
  <property fmtid="{D5CDD505-2E9C-101B-9397-08002B2CF9AE}" pid="150" name="FSC#BAFUBDO@15.1700:Prioritaet">
    <vt:lpwstr/>
  </property>
  <property fmtid="{D5CDD505-2E9C-101B-9397-08002B2CF9AE}" pid="151" name="FSC#BAFUBDO@15.1700:Projektbezeichnung">
    <vt:lpwstr/>
  </property>
  <property fmtid="{D5CDD505-2E9C-101B-9397-08002B2CF9AE}" pid="152" name="FSC#BAFUBDO@15.1700:projektname">
    <vt:lpwstr/>
  </property>
  <property fmtid="{D5CDD505-2E9C-101B-9397-08002B2CF9AE}" pid="153" name="FSC#BAFUBDO@15.1700:projektnummer">
    <vt:lpwstr/>
  </property>
  <property fmtid="{D5CDD505-2E9C-101B-9397-08002B2CF9AE}" pid="154" name="FSC#BAFUBDO@15.1700:Projekttyp">
    <vt:lpwstr/>
  </property>
  <property fmtid="{D5CDD505-2E9C-101B-9397-08002B2CF9AE}" pid="155" name="FSC#BAFUBDO@15.1700:Pruefstelle_Name">
    <vt:lpwstr/>
  </property>
  <property fmtid="{D5CDD505-2E9C-101B-9397-08002B2CF9AE}" pid="156" name="FSC#BAFUBDO@15.1700:PS_01_Verpflichter_Name_Adresse">
    <vt:lpwstr/>
  </property>
  <property fmtid="{D5CDD505-2E9C-101B-9397-08002B2CF9AE}" pid="157" name="FSC#BAFUBDO@15.1700:PS_02_Verpflichter_Name_Adresse">
    <vt:lpwstr/>
  </property>
  <property fmtid="{D5CDD505-2E9C-101B-9397-08002B2CF9AE}" pid="158" name="FSC#BAFUBDO@15.1700:PS_03_Verpflichter_Name_Adresse">
    <vt:lpwstr/>
  </property>
  <property fmtid="{D5CDD505-2E9C-101B-9397-08002B2CF9AE}" pid="159" name="FSC#BAFUBDO@15.1700:PS_04_Verpflichter_Name_Adresse">
    <vt:lpwstr/>
  </property>
  <property fmtid="{D5CDD505-2E9C-101B-9397-08002B2CF9AE}" pid="160" name="FSC#BAFUBDO@15.1700:PS_05_Verpflichter_Name_Adresse">
    <vt:lpwstr/>
  </property>
  <property fmtid="{D5CDD505-2E9C-101B-9397-08002B2CF9AE}" pid="161" name="FSC#BAFUBDO@15.1700:PS_06_Verpflichter_Name_Adresse">
    <vt:lpwstr/>
  </property>
  <property fmtid="{D5CDD505-2E9C-101B-9397-08002B2CF9AE}" pid="162" name="FSC#BAFUBDO@15.1700:PS_07_Verpflichter_Name_Adresse">
    <vt:lpwstr/>
  </property>
  <property fmtid="{D5CDD505-2E9C-101B-9397-08002B2CF9AE}" pid="163" name="FSC#BAFUBDO@15.1700:PS_08_Verpflichter_Name_Adresse">
    <vt:lpwstr/>
  </property>
  <property fmtid="{D5CDD505-2E9C-101B-9397-08002B2CF9AE}" pid="164" name="FSC#BAFUBDO@15.1700:PS_09_Verpflichter_Name_Adresse">
    <vt:lpwstr/>
  </property>
  <property fmtid="{D5CDD505-2E9C-101B-9397-08002B2CF9AE}" pid="165" name="FSC#BAFUBDO@15.1700:PS_10_Verpflichter_Name_Adresse">
    <vt:lpwstr/>
  </property>
  <property fmtid="{D5CDD505-2E9C-101B-9397-08002B2CF9AE}" pid="166" name="FSC#BAFUBDO@15.1700:PS_11_Verpflichter_Name_Adresse">
    <vt:lpwstr/>
  </property>
  <property fmtid="{D5CDD505-2E9C-101B-9397-08002B2CF9AE}" pid="167" name="FSC#BAFUBDO@15.1700:PS_12_Verpflichter_Name_Adresse">
    <vt:lpwstr/>
  </property>
  <property fmtid="{D5CDD505-2E9C-101B-9397-08002B2CF9AE}" pid="168" name="FSC#BAFUBDO@15.1700:PS_13_Verpflichter_Name_Adresse">
    <vt:lpwstr/>
  </property>
  <property fmtid="{D5CDD505-2E9C-101B-9397-08002B2CF9AE}" pid="169" name="FSC#BAFUBDO@15.1700:PS_14_Verpflichter_Name_Adresse">
    <vt:lpwstr/>
  </property>
  <property fmtid="{D5CDD505-2E9C-101B-9397-08002B2CF9AE}" pid="170" name="FSC#BAFUBDO@15.1700:Ressort">
    <vt:lpwstr/>
  </property>
  <property fmtid="{D5CDD505-2E9C-101B-9397-08002B2CF9AE}" pid="171" name="FSC#BAFUBDO@15.1700:Richttermin">
    <vt:lpwstr/>
  </property>
  <property fmtid="{D5CDD505-2E9C-101B-9397-08002B2CF9AE}" pid="172" name="FSC#BAFUBDO@15.1700:SB_Kurzzeichen">
    <vt:lpwstr/>
  </property>
  <property fmtid="{D5CDD505-2E9C-101B-9397-08002B2CF9AE}" pid="173" name="FSC#BAFUBDO@15.1700:SubAbs_Zeichen">
    <vt:lpwstr>TH</vt:lpwstr>
  </property>
  <property fmtid="{D5CDD505-2E9C-101B-9397-08002B2CF9AE}" pid="174" name="FSC#BAFUBDO@15.1700:SubGegenstand">
    <vt:lpwstr>TFRN meeting 2017</vt:lpwstr>
  </property>
  <property fmtid="{D5CDD505-2E9C-101B-9397-08002B2CF9AE}" pid="175" name="FSC#BAFUBDO@15.1700:SubGegenstand1">
    <vt:lpwstr/>
  </property>
  <property fmtid="{D5CDD505-2E9C-101B-9397-08002B2CF9AE}" pid="176" name="FSC#BAFUBDO@15.1700:SubGegenstand2">
    <vt:lpwstr/>
  </property>
  <property fmtid="{D5CDD505-2E9C-101B-9397-08002B2CF9AE}" pid="177" name="FSC#BAFUBDO@15.1700:SubGegenstand3">
    <vt:lpwstr/>
  </property>
  <property fmtid="{D5CDD505-2E9C-101B-9397-08002B2CF9AE}" pid="178" name="FSC#BAFUBDO@15.1700:SubGegenstand4">
    <vt:lpwstr/>
  </property>
  <property fmtid="{D5CDD505-2E9C-101B-9397-08002B2CF9AE}" pid="179" name="FSC#BAFUBDO@15.1700:SubGemeinden">
    <vt:lpwstr/>
  </property>
  <property fmtid="{D5CDD505-2E9C-101B-9397-08002B2CF9AE}" pid="180" name="FSC#BAFUBDO@15.1700:SubKantone">
    <vt:lpwstr/>
  </property>
  <property fmtid="{D5CDD505-2E9C-101B-9397-08002B2CF9AE}" pid="181" name="FSC#BAFUBDO@15.1700:SubProjektName">
    <vt:lpwstr/>
  </property>
  <property fmtid="{D5CDD505-2E9C-101B-9397-08002B2CF9AE}" pid="182" name="FSC#BAFUBDO@15.1700:TarifinfoStd2">
    <vt:lpwstr/>
  </property>
  <property fmtid="{D5CDD505-2E9C-101B-9397-08002B2CF9AE}" pid="183" name="FSC#BAFUBDO@15.1700:TarifinfoVol2">
    <vt:lpwstr/>
  </property>
  <property fmtid="{D5CDD505-2E9C-101B-9397-08002B2CF9AE}" pid="184" name="FSC#BAFUBDO@15.1700:Termin">
    <vt:lpwstr/>
  </property>
  <property fmtid="{D5CDD505-2E9C-101B-9397-08002B2CF9AE}" pid="185" name="FSC#BAFUBDO@15.1700:Termin_Abt">
    <vt:lpwstr/>
  </property>
  <property fmtid="{D5CDD505-2E9C-101B-9397-08002B2CF9AE}" pid="186" name="FSC#BAFUBDO@15.1700:Termin_Uebersetzung">
    <vt:lpwstr/>
  </property>
  <property fmtid="{D5CDD505-2E9C-101B-9397-08002B2CF9AE}" pid="187" name="FSC#BAFUBDO@15.1700:Thema">
    <vt:lpwstr/>
  </property>
  <property fmtid="{D5CDD505-2E9C-101B-9397-08002B2CF9AE}" pid="188" name="FSC#BAFUBDO@15.1700:Validierungdatum">
    <vt:lpwstr/>
  </property>
  <property fmtid="{D5CDD505-2E9C-101B-9397-08002B2CF9AE}" pid="189" name="FSC#BAFUBDO@15.1700:Validierungfirma">
    <vt:lpwstr/>
  </property>
  <property fmtid="{D5CDD505-2E9C-101B-9397-08002B2CF9AE}" pid="190" name="FSC#BAFUBDO@15.1700:Validierungname">
    <vt:lpwstr/>
  </property>
  <property fmtid="{D5CDD505-2E9C-101B-9397-08002B2CF9AE}" pid="191" name="FSC#BAFUBDO@15.1700:Validierungresp">
    <vt:lpwstr/>
  </property>
  <property fmtid="{D5CDD505-2E9C-101B-9397-08002B2CF9AE}" pid="192" name="FSC#BAFUBDO@15.1700:Verfahren">
    <vt:lpwstr/>
  </property>
  <property fmtid="{D5CDD505-2E9C-101B-9397-08002B2CF9AE}" pid="193" name="FSC#BAFUBDO@15.1700:VerfuegDatum">
    <vt:lpwstr/>
  </property>
  <property fmtid="{D5CDD505-2E9C-101B-9397-08002B2CF9AE}" pid="194" name="FSC#BAFUBDO@15.1700:Verfuegungsnummer">
    <vt:lpwstr/>
  </property>
  <property fmtid="{D5CDD505-2E9C-101B-9397-08002B2CF9AE}" pid="195" name="FSC#BAFUBDO@15.1700:Verpflichter_HausNr">
    <vt:lpwstr/>
  </property>
  <property fmtid="{D5CDD505-2E9C-101B-9397-08002B2CF9AE}" pid="196" name="FSC#BAFUBDO@15.1700:Verpflichter_Kurzname">
    <vt:lpwstr/>
  </property>
  <property fmtid="{D5CDD505-2E9C-101B-9397-08002B2CF9AE}" pid="197" name="FSC#BAFUBDO@15.1700:Verpflichter_MailAdresse">
    <vt:lpwstr/>
  </property>
  <property fmtid="{D5CDD505-2E9C-101B-9397-08002B2CF9AE}" pid="198" name="FSC#BAFUBDO@15.1700:Verpflichter_Name">
    <vt:lpwstr/>
  </property>
  <property fmtid="{D5CDD505-2E9C-101B-9397-08002B2CF9AE}" pid="199" name="FSC#BAFUBDO@15.1700:Verpflichter_Ort">
    <vt:lpwstr/>
  </property>
  <property fmtid="{D5CDD505-2E9C-101B-9397-08002B2CF9AE}" pid="200" name="FSC#BAFUBDO@15.1700:Verpflichter_PLZ">
    <vt:lpwstr/>
  </property>
  <property fmtid="{D5CDD505-2E9C-101B-9397-08002B2CF9AE}" pid="201" name="FSC#BAFUBDO@15.1700:Verpflichter_Strasse">
    <vt:lpwstr/>
  </property>
  <property fmtid="{D5CDD505-2E9C-101B-9397-08002B2CF9AE}" pid="202" name="FSC#BAFUBDO@15.1700:Versandart">
    <vt:lpwstr/>
  </property>
  <property fmtid="{D5CDD505-2E9C-101B-9397-08002B2CF9AE}" pid="203" name="FSC#BAFUBDO@15.1700:VertragAbteilung">
    <vt:lpwstr/>
  </property>
  <property fmtid="{D5CDD505-2E9C-101B-9397-08002B2CF9AE}" pid="204" name="FSC#BAFUBDO@15.1700:VertragsdauerBis">
    <vt:lpwstr/>
  </property>
  <property fmtid="{D5CDD505-2E9C-101B-9397-08002B2CF9AE}" pid="205" name="FSC#BAFUBDO@15.1700:VertragsdauerVon">
    <vt:lpwstr/>
  </property>
  <property fmtid="{D5CDD505-2E9C-101B-9397-08002B2CF9AE}" pid="206" name="FSC#BAFUBDO@15.1700:VertragTitel">
    <vt:lpwstr/>
  </property>
  <property fmtid="{D5CDD505-2E9C-101B-9397-08002B2CF9AE}" pid="207" name="FSC#BAFUBDO@15.1700:vertreten">
    <vt:lpwstr/>
  </property>
  <property fmtid="{D5CDD505-2E9C-101B-9397-08002B2CF9AE}" pid="208" name="FSC#BAFUBDO@15.1700:Volumen_Ausgangstext">
    <vt:lpwstr/>
  </property>
  <property fmtid="{D5CDD505-2E9C-101B-9397-08002B2CF9AE}" pid="209" name="FSC#BAFUBDO@15.1700:Zeit">
    <vt:lpwstr/>
  </property>
  <property fmtid="{D5CDD505-2E9C-101B-9397-08002B2CF9AE}" pid="210" name="FSC#BAFUBDO@15.1700:Zielsprache">
    <vt:lpwstr/>
  </property>
  <property fmtid="{D5CDD505-2E9C-101B-9397-08002B2CF9AE}" pid="211" name="FSC#BAFUBDO@15.1700:Zirkulation">
    <vt:lpwstr/>
  </property>
  <property fmtid="{D5CDD505-2E9C-101B-9397-08002B2CF9AE}" pid="212" name="FSC#BAFUBDO@15.1700:Zirkulation_Dat">
    <vt:lpwstr/>
  </property>
  <property fmtid="{D5CDD505-2E9C-101B-9397-08002B2CF9AE}" pid="213" name="FSC#BAFUBDO@15.1700:Zust_Behoerde">
    <vt:lpwstr/>
  </property>
  <property fmtid="{D5CDD505-2E9C-101B-9397-08002B2CF9AE}" pid="214" name="FSC#UVEKCFG@15.1700:Function">
    <vt:lpwstr/>
  </property>
  <property fmtid="{D5CDD505-2E9C-101B-9397-08002B2CF9AE}" pid="215" name="FSC#UVEKCFG@15.1700:FileRespOrg">
    <vt:lpwstr>Luftqualität (LuChem)</vt:lpwstr>
  </property>
  <property fmtid="{D5CDD505-2E9C-101B-9397-08002B2CF9AE}" pid="216" name="FSC#UVEKCFG@15.1700:DefaultGroupFileResponsible">
    <vt:lpwstr/>
  </property>
  <property fmtid="{D5CDD505-2E9C-101B-9397-08002B2CF9AE}" pid="217" name="FSC#UVEKCFG@15.1700:FileRespFunction">
    <vt:lpwstr/>
  </property>
  <property fmtid="{D5CDD505-2E9C-101B-9397-08002B2CF9AE}" pid="218" name="FSC#UVEKCFG@15.1700:AssignedClassification">
    <vt:lpwstr/>
  </property>
  <property fmtid="{D5CDD505-2E9C-101B-9397-08002B2CF9AE}" pid="219" name="FSC#UVEKCFG@15.1700:AssignedClassificationCode">
    <vt:lpwstr>COO.1.1001.1.137854</vt:lpwstr>
  </property>
  <property fmtid="{D5CDD505-2E9C-101B-9397-08002B2CF9AE}" pid="220" name="FSC#UVEKCFG@15.1700:FileResponsible">
    <vt:lpwstr/>
  </property>
  <property fmtid="{D5CDD505-2E9C-101B-9397-08002B2CF9AE}" pid="221" name="FSC#UVEKCFG@15.1700:FileResponsibleTel">
    <vt:lpwstr/>
  </property>
  <property fmtid="{D5CDD505-2E9C-101B-9397-08002B2CF9AE}" pid="222" name="FSC#UVEKCFG@15.1700:FileResponsibleEmail">
    <vt:lpwstr/>
  </property>
  <property fmtid="{D5CDD505-2E9C-101B-9397-08002B2CF9AE}" pid="223" name="FSC#UVEKCFG@15.1700:FileResponsibleFax">
    <vt:lpwstr/>
  </property>
  <property fmtid="{D5CDD505-2E9C-101B-9397-08002B2CF9AE}" pid="224" name="FSC#UVEKCFG@15.1700:FileResponsibleAddress">
    <vt:lpwstr/>
  </property>
  <property fmtid="{D5CDD505-2E9C-101B-9397-08002B2CF9AE}" pid="225" name="FSC#UVEKCFG@15.1700:FileResponsibleStreet">
    <vt:lpwstr/>
  </property>
  <property fmtid="{D5CDD505-2E9C-101B-9397-08002B2CF9AE}" pid="226" name="FSC#UVEKCFG@15.1700:FileResponsiblezipcode">
    <vt:lpwstr/>
  </property>
  <property fmtid="{D5CDD505-2E9C-101B-9397-08002B2CF9AE}" pid="227" name="FSC#UVEKCFG@15.1700:FileResponsiblecity">
    <vt:lpwstr/>
  </property>
  <property fmtid="{D5CDD505-2E9C-101B-9397-08002B2CF9AE}" pid="228" name="FSC#UVEKCFG@15.1700:FileResponsibleAbbreviation">
    <vt:lpwstr/>
  </property>
  <property fmtid="{D5CDD505-2E9C-101B-9397-08002B2CF9AE}" pid="229" name="FSC#UVEKCFG@15.1700:FileRespOrgHome">
    <vt:lpwstr/>
  </property>
  <property fmtid="{D5CDD505-2E9C-101B-9397-08002B2CF9AE}" pid="230" name="FSC#UVEKCFG@15.1700:CurrUserAbbreviation">
    <vt:lpwstr>MEH</vt:lpwstr>
  </property>
  <property fmtid="{D5CDD505-2E9C-101B-9397-08002B2CF9AE}" pid="231" name="FSC#UVEKCFG@15.1700:CategoryReference">
    <vt:lpwstr>061.2-03-09.2-01</vt:lpwstr>
  </property>
  <property fmtid="{D5CDD505-2E9C-101B-9397-08002B2CF9AE}" pid="232" name="FSC#UVEKCFG@15.1700:cooAddress">
    <vt:lpwstr>COO.2002.100.2.5493302</vt:lpwstr>
  </property>
  <property fmtid="{D5CDD505-2E9C-101B-9397-08002B2CF9AE}" pid="233" name="FSC#UVEKCFG@15.1700:sleeveFileReference">
    <vt:lpwstr/>
  </property>
  <property fmtid="{D5CDD505-2E9C-101B-9397-08002B2CF9AE}" pid="234" name="FSC#UVEKCFG@15.1700:BureauName">
    <vt:lpwstr>Bundesamt für Umwelt</vt:lpwstr>
  </property>
  <property fmtid="{D5CDD505-2E9C-101B-9397-08002B2CF9AE}" pid="235" name="FSC#UVEKCFG@15.1700:BureauShortName">
    <vt:lpwstr>BAFU</vt:lpwstr>
  </property>
  <property fmtid="{D5CDD505-2E9C-101B-9397-08002B2CF9AE}" pid="236" name="FSC#UVEKCFG@15.1700:BureauWebsite">
    <vt:lpwstr>www.bafu.admin.ch</vt:lpwstr>
  </property>
  <property fmtid="{D5CDD505-2E9C-101B-9397-08002B2CF9AE}" pid="237" name="FSC#UVEKCFG@15.1700:SubFileTitle">
    <vt:lpwstr>N_managment_CH_agriculture_Geneva_170601</vt:lpwstr>
  </property>
  <property fmtid="{D5CDD505-2E9C-101B-9397-08002B2CF9AE}" pid="238" name="FSC#UVEKCFG@15.1700:ForeignNumber">
    <vt:lpwstr/>
  </property>
  <property fmtid="{D5CDD505-2E9C-101B-9397-08002B2CF9AE}" pid="239" name="FSC#UVEKCFG@15.1700:Amtstitel">
    <vt:lpwstr/>
  </property>
  <property fmtid="{D5CDD505-2E9C-101B-9397-08002B2CF9AE}" pid="240" name="FSC#UVEKCFG@15.1700:ZusendungAm">
    <vt:lpwstr/>
  </property>
  <property fmtid="{D5CDD505-2E9C-101B-9397-08002B2CF9AE}" pid="241" name="FSC#UVEKCFG@15.1700:SignerLeft">
    <vt:lpwstr/>
  </property>
  <property fmtid="{D5CDD505-2E9C-101B-9397-08002B2CF9AE}" pid="242" name="FSC#UVEKCFG@15.1700:SignerRight">
    <vt:lpwstr/>
  </property>
  <property fmtid="{D5CDD505-2E9C-101B-9397-08002B2CF9AE}" pid="243" name="FSC#UVEKCFG@15.1700:SignerLeftJobTitle">
    <vt:lpwstr/>
  </property>
  <property fmtid="{D5CDD505-2E9C-101B-9397-08002B2CF9AE}" pid="244" name="FSC#UVEKCFG@15.1700:SignerRightJobTitle">
    <vt:lpwstr/>
  </property>
  <property fmtid="{D5CDD505-2E9C-101B-9397-08002B2CF9AE}" pid="245" name="FSC#UVEKCFG@15.1700:SignerLeftFunction">
    <vt:lpwstr/>
  </property>
  <property fmtid="{D5CDD505-2E9C-101B-9397-08002B2CF9AE}" pid="246" name="FSC#UVEKCFG@15.1700:SignerRightFunction">
    <vt:lpwstr/>
  </property>
  <property fmtid="{D5CDD505-2E9C-101B-9397-08002B2CF9AE}" pid="247" name="FSC#UVEKCFG@15.1700:SignerLeftUserRoleGroup">
    <vt:lpwstr/>
  </property>
  <property fmtid="{D5CDD505-2E9C-101B-9397-08002B2CF9AE}" pid="248" name="FSC#UVEKCFG@15.1700:SignerRightUserRoleGroup">
    <vt:lpwstr/>
  </property>
  <property fmtid="{D5CDD505-2E9C-101B-9397-08002B2CF9AE}" pid="249" name="FSC#UVEKCFG@15.1700:DocumentNumber">
    <vt:lpwstr>Q213-0965</vt:lpwstr>
  </property>
  <property fmtid="{D5CDD505-2E9C-101B-9397-08002B2CF9AE}" pid="250" name="FSC#UVEKCFG@15.1700:AssignmentNumber">
    <vt:lpwstr/>
  </property>
  <property fmtid="{D5CDD505-2E9C-101B-9397-08002B2CF9AE}" pid="251" name="FSC#UVEKCFG@15.1700:EM_Personal">
    <vt:lpwstr/>
  </property>
  <property fmtid="{D5CDD505-2E9C-101B-9397-08002B2CF9AE}" pid="252" name="FSC#UVEKCFG@15.1700:EM_Geschlecht">
    <vt:lpwstr/>
  </property>
  <property fmtid="{D5CDD505-2E9C-101B-9397-08002B2CF9AE}" pid="253" name="FSC#UVEKCFG@15.1700:EM_GebDatum">
    <vt:lpwstr/>
  </property>
  <property fmtid="{D5CDD505-2E9C-101B-9397-08002B2CF9AE}" pid="254" name="FSC#UVEKCFG@15.1700:EM_Funktion">
    <vt:lpwstr/>
  </property>
  <property fmtid="{D5CDD505-2E9C-101B-9397-08002B2CF9AE}" pid="255" name="FSC#UVEKCFG@15.1700:EM_Beruf">
    <vt:lpwstr/>
  </property>
  <property fmtid="{D5CDD505-2E9C-101B-9397-08002B2CF9AE}" pid="256" name="FSC#UVEKCFG@15.1700:EM_SVNR">
    <vt:lpwstr/>
  </property>
  <property fmtid="{D5CDD505-2E9C-101B-9397-08002B2CF9AE}" pid="257" name="FSC#UVEKCFG@15.1700:EM_Familienstand">
    <vt:lpwstr/>
  </property>
  <property fmtid="{D5CDD505-2E9C-101B-9397-08002B2CF9AE}" pid="258" name="FSC#UVEKCFG@15.1700:EM_Muttersprache">
    <vt:lpwstr/>
  </property>
  <property fmtid="{D5CDD505-2E9C-101B-9397-08002B2CF9AE}" pid="259" name="FSC#UVEKCFG@15.1700:EM_Geboren_in">
    <vt:lpwstr/>
  </property>
  <property fmtid="{D5CDD505-2E9C-101B-9397-08002B2CF9AE}" pid="260" name="FSC#UVEKCFG@15.1700:EM_Briefanrede">
    <vt:lpwstr/>
  </property>
  <property fmtid="{D5CDD505-2E9C-101B-9397-08002B2CF9AE}" pid="261" name="FSC#UVEKCFG@15.1700:EM_Kommunikationssprache">
    <vt:lpwstr/>
  </property>
  <property fmtid="{D5CDD505-2E9C-101B-9397-08002B2CF9AE}" pid="262" name="FSC#UVEKCFG@15.1700:EM_Webseite">
    <vt:lpwstr/>
  </property>
  <property fmtid="{D5CDD505-2E9C-101B-9397-08002B2CF9AE}" pid="263" name="FSC#UVEKCFG@15.1700:EM_TelNr_Business">
    <vt:lpwstr/>
  </property>
  <property fmtid="{D5CDD505-2E9C-101B-9397-08002B2CF9AE}" pid="264" name="FSC#UVEKCFG@15.1700:EM_TelNr_Private">
    <vt:lpwstr/>
  </property>
  <property fmtid="{D5CDD505-2E9C-101B-9397-08002B2CF9AE}" pid="265" name="FSC#UVEKCFG@15.1700:EM_TelNr_Mobile">
    <vt:lpwstr/>
  </property>
  <property fmtid="{D5CDD505-2E9C-101B-9397-08002B2CF9AE}" pid="266" name="FSC#UVEKCFG@15.1700:EM_TelNr_Other">
    <vt:lpwstr/>
  </property>
  <property fmtid="{D5CDD505-2E9C-101B-9397-08002B2CF9AE}" pid="267" name="FSC#UVEKCFG@15.1700:EM_TelNr_Fax">
    <vt:lpwstr/>
  </property>
  <property fmtid="{D5CDD505-2E9C-101B-9397-08002B2CF9AE}" pid="268" name="FSC#UVEKCFG@15.1700:EM_EMail1">
    <vt:lpwstr/>
  </property>
  <property fmtid="{D5CDD505-2E9C-101B-9397-08002B2CF9AE}" pid="269" name="FSC#UVEKCFG@15.1700:EM_EMail2">
    <vt:lpwstr/>
  </property>
  <property fmtid="{D5CDD505-2E9C-101B-9397-08002B2CF9AE}" pid="270" name="FSC#UVEKCFG@15.1700:EM_EMail3">
    <vt:lpwstr/>
  </property>
  <property fmtid="{D5CDD505-2E9C-101B-9397-08002B2CF9AE}" pid="271" name="FSC#UVEKCFG@15.1700:EM_Name">
    <vt:lpwstr/>
  </property>
  <property fmtid="{D5CDD505-2E9C-101B-9397-08002B2CF9AE}" pid="272" name="FSC#UVEKCFG@15.1700:EM_UID">
    <vt:lpwstr/>
  </property>
  <property fmtid="{D5CDD505-2E9C-101B-9397-08002B2CF9AE}" pid="273" name="FSC#UVEKCFG@15.1700:EM_Rechtsform">
    <vt:lpwstr/>
  </property>
  <property fmtid="{D5CDD505-2E9C-101B-9397-08002B2CF9AE}" pid="274" name="FSC#UVEKCFG@15.1700:EM_Klassifizierung">
    <vt:lpwstr/>
  </property>
  <property fmtid="{D5CDD505-2E9C-101B-9397-08002B2CF9AE}" pid="275" name="FSC#UVEKCFG@15.1700:EM_Gruendungsjahr">
    <vt:lpwstr/>
  </property>
  <property fmtid="{D5CDD505-2E9C-101B-9397-08002B2CF9AE}" pid="276" name="FSC#UVEKCFG@15.1700:EM_Versandart">
    <vt:lpwstr>B-Post</vt:lpwstr>
  </property>
  <property fmtid="{D5CDD505-2E9C-101B-9397-08002B2CF9AE}" pid="277" name="FSC#UVEKCFG@15.1700:EM_Versandvermek">
    <vt:lpwstr/>
  </property>
  <property fmtid="{D5CDD505-2E9C-101B-9397-08002B2CF9AE}" pid="278" name="FSC#UVEKCFG@15.1700:EM_Anrede">
    <vt:lpwstr/>
  </property>
  <property fmtid="{D5CDD505-2E9C-101B-9397-08002B2CF9AE}" pid="279" name="FSC#UVEKCFG@15.1700:EM_Titel">
    <vt:lpwstr/>
  </property>
  <property fmtid="{D5CDD505-2E9C-101B-9397-08002B2CF9AE}" pid="280" name="FSC#UVEKCFG@15.1700:EM_Nachgestellter_Titel">
    <vt:lpwstr/>
  </property>
  <property fmtid="{D5CDD505-2E9C-101B-9397-08002B2CF9AE}" pid="281" name="FSC#UVEKCFG@15.1700:EM_Vorname">
    <vt:lpwstr/>
  </property>
  <property fmtid="{D5CDD505-2E9C-101B-9397-08002B2CF9AE}" pid="282" name="FSC#UVEKCFG@15.1700:EM_Nachname">
    <vt:lpwstr/>
  </property>
  <property fmtid="{D5CDD505-2E9C-101B-9397-08002B2CF9AE}" pid="283" name="FSC#UVEKCFG@15.1700:EM_Kurzbezeichnung">
    <vt:lpwstr/>
  </property>
  <property fmtid="{D5CDD505-2E9C-101B-9397-08002B2CF9AE}" pid="284" name="FSC#UVEKCFG@15.1700:EM_Organisations_Zeile_1">
    <vt:lpwstr/>
  </property>
  <property fmtid="{D5CDD505-2E9C-101B-9397-08002B2CF9AE}" pid="285" name="FSC#UVEKCFG@15.1700:EM_Organisations_Zeile_2">
    <vt:lpwstr/>
  </property>
  <property fmtid="{D5CDD505-2E9C-101B-9397-08002B2CF9AE}" pid="286" name="FSC#UVEKCFG@15.1700:EM_Organisations_Zeile_3">
    <vt:lpwstr/>
  </property>
  <property fmtid="{D5CDD505-2E9C-101B-9397-08002B2CF9AE}" pid="287" name="FSC#UVEKCFG@15.1700:EM_Strasse">
    <vt:lpwstr/>
  </property>
  <property fmtid="{D5CDD505-2E9C-101B-9397-08002B2CF9AE}" pid="288" name="FSC#UVEKCFG@15.1700:EM_Hausnummer">
    <vt:lpwstr/>
  </property>
  <property fmtid="{D5CDD505-2E9C-101B-9397-08002B2CF9AE}" pid="289" name="FSC#UVEKCFG@15.1700:EM_Strasse2">
    <vt:lpwstr/>
  </property>
  <property fmtid="{D5CDD505-2E9C-101B-9397-08002B2CF9AE}" pid="290" name="FSC#UVEKCFG@15.1700:EM_Hausnummer_Zusatz">
    <vt:lpwstr/>
  </property>
  <property fmtid="{D5CDD505-2E9C-101B-9397-08002B2CF9AE}" pid="291" name="FSC#UVEKCFG@15.1700:EM_Postfach">
    <vt:lpwstr/>
  </property>
  <property fmtid="{D5CDD505-2E9C-101B-9397-08002B2CF9AE}" pid="292" name="FSC#UVEKCFG@15.1700:EM_PLZ">
    <vt:lpwstr/>
  </property>
  <property fmtid="{D5CDD505-2E9C-101B-9397-08002B2CF9AE}" pid="293" name="FSC#UVEKCFG@15.1700:EM_Ort">
    <vt:lpwstr/>
  </property>
  <property fmtid="{D5CDD505-2E9C-101B-9397-08002B2CF9AE}" pid="294" name="FSC#UVEKCFG@15.1700:EM_Land">
    <vt:lpwstr/>
  </property>
  <property fmtid="{D5CDD505-2E9C-101B-9397-08002B2CF9AE}" pid="295" name="FSC#UVEKCFG@15.1700:EM_E_Mail_Adresse">
    <vt:lpwstr/>
  </property>
  <property fmtid="{D5CDD505-2E9C-101B-9397-08002B2CF9AE}" pid="296" name="FSC#UVEKCFG@15.1700:EM_Funktionsbezeichnung">
    <vt:lpwstr/>
  </property>
  <property fmtid="{D5CDD505-2E9C-101B-9397-08002B2CF9AE}" pid="297" name="FSC#UVEKCFG@15.1700:EM_Serienbrieffeld_1">
    <vt:lpwstr/>
  </property>
  <property fmtid="{D5CDD505-2E9C-101B-9397-08002B2CF9AE}" pid="298" name="FSC#UVEKCFG@15.1700:EM_Serienbrieffeld_2">
    <vt:lpwstr/>
  </property>
  <property fmtid="{D5CDD505-2E9C-101B-9397-08002B2CF9AE}" pid="299" name="FSC#UVEKCFG@15.1700:EM_Serienbrieffeld_3">
    <vt:lpwstr/>
  </property>
  <property fmtid="{D5CDD505-2E9C-101B-9397-08002B2CF9AE}" pid="300" name="FSC#UVEKCFG@15.1700:EM_Serienbrieffeld_4">
    <vt:lpwstr/>
  </property>
  <property fmtid="{D5CDD505-2E9C-101B-9397-08002B2CF9AE}" pid="301" name="FSC#UVEKCFG@15.1700:EM_Serienbrieffeld_5">
    <vt:lpwstr/>
  </property>
  <property fmtid="{D5CDD505-2E9C-101B-9397-08002B2CF9AE}" pid="302" name="FSC#UVEKCFG@15.1700:EM_Address">
    <vt:lpwstr/>
  </property>
  <property fmtid="{D5CDD505-2E9C-101B-9397-08002B2CF9AE}" pid="303" name="FSC#UVEKCFG@15.1700:Abs_Nachname">
    <vt:lpwstr/>
  </property>
  <property fmtid="{D5CDD505-2E9C-101B-9397-08002B2CF9AE}" pid="304" name="FSC#UVEKCFG@15.1700:Abs_Vorname">
    <vt:lpwstr/>
  </property>
  <property fmtid="{D5CDD505-2E9C-101B-9397-08002B2CF9AE}" pid="305" name="FSC#UVEKCFG@15.1700:Abs_Zeichen">
    <vt:lpwstr/>
  </property>
  <property fmtid="{D5CDD505-2E9C-101B-9397-08002B2CF9AE}" pid="306" name="FSC#UVEKCFG@15.1700:Anrede">
    <vt:lpwstr/>
  </property>
  <property fmtid="{D5CDD505-2E9C-101B-9397-08002B2CF9AE}" pid="307" name="FSC#UVEKCFG@15.1700:EM_Versandartspez">
    <vt:lpwstr/>
  </property>
  <property fmtid="{D5CDD505-2E9C-101B-9397-08002B2CF9AE}" pid="308" name="FSC#UVEKCFG@15.1700:Briefdatum">
    <vt:lpwstr>31.05.2017</vt:lpwstr>
  </property>
  <property fmtid="{D5CDD505-2E9C-101B-9397-08002B2CF9AE}" pid="309" name="FSC#UVEKCFG@15.1700:Empf_Zeichen">
    <vt:lpwstr/>
  </property>
  <property fmtid="{D5CDD505-2E9C-101B-9397-08002B2CF9AE}" pid="310" name="FSC#UVEKCFG@15.1700:FilialePLZ">
    <vt:lpwstr/>
  </property>
  <property fmtid="{D5CDD505-2E9C-101B-9397-08002B2CF9AE}" pid="311" name="FSC#UVEKCFG@15.1700:Gegenstand">
    <vt:lpwstr>N_managment_CH_agriculture_Geneva_170601</vt:lpwstr>
  </property>
  <property fmtid="{D5CDD505-2E9C-101B-9397-08002B2CF9AE}" pid="312" name="FSC#UVEKCFG@15.1700:Nummer">
    <vt:lpwstr>Q213-0965</vt:lpwstr>
  </property>
  <property fmtid="{D5CDD505-2E9C-101B-9397-08002B2CF9AE}" pid="313" name="FSC#UVEKCFG@15.1700:Unterschrift_Nachname">
    <vt:lpwstr/>
  </property>
  <property fmtid="{D5CDD505-2E9C-101B-9397-08002B2CF9AE}" pid="314" name="FSC#UVEKCFG@15.1700:Unterschrift_Vorname">
    <vt:lpwstr/>
  </property>
  <property fmtid="{D5CDD505-2E9C-101B-9397-08002B2CF9AE}" pid="315" name="FSC#UVEKCFG@15.1700:FileResponsibleStreetPostal">
    <vt:lpwstr/>
  </property>
  <property fmtid="{D5CDD505-2E9C-101B-9397-08002B2CF9AE}" pid="316" name="FSC#UVEKCFG@15.1700:FileResponsiblezipcodePostal">
    <vt:lpwstr/>
  </property>
  <property fmtid="{D5CDD505-2E9C-101B-9397-08002B2CF9AE}" pid="317" name="FSC#UVEKCFG@15.1700:FileResponsiblecityPostal">
    <vt:lpwstr/>
  </property>
  <property fmtid="{D5CDD505-2E9C-101B-9397-08002B2CF9AE}" pid="318" name="FSC#UVEKCFG@15.1700:FileResponsibleStreetInvoice">
    <vt:lpwstr/>
  </property>
  <property fmtid="{D5CDD505-2E9C-101B-9397-08002B2CF9AE}" pid="319" name="FSC#UVEKCFG@15.1700:FileResponsiblezipcodeInvoice">
    <vt:lpwstr/>
  </property>
  <property fmtid="{D5CDD505-2E9C-101B-9397-08002B2CF9AE}" pid="320" name="FSC#UVEKCFG@15.1700:FileResponsiblecityInvoice">
    <vt:lpwstr/>
  </property>
  <property fmtid="{D5CDD505-2E9C-101B-9397-08002B2CF9AE}" pid="321" name="FSC#UVEKCFG@15.1700:ResponsibleDefaultRoleOrg">
    <vt:lpwstr/>
  </property>
  <property fmtid="{D5CDD505-2E9C-101B-9397-08002B2CF9AE}" pid="322" name="FSC#COOELAK@1.1001:IncomingNumber">
    <vt:lpwstr/>
  </property>
  <property fmtid="{D5CDD505-2E9C-101B-9397-08002B2CF9AE}" pid="323" name="FSC#COOELAK@1.1001:IncomingSubject">
    <vt:lpwstr/>
  </property>
  <property fmtid="{D5CDD505-2E9C-101B-9397-08002B2CF9AE}" pid="324" name="FSC#COOELAK@1.1001:ProcessResponsible">
    <vt:lpwstr/>
  </property>
  <property fmtid="{D5CDD505-2E9C-101B-9397-08002B2CF9AE}" pid="325" name="FSC#COOELAK@1.1001:ProcessResponsiblePhone">
    <vt:lpwstr/>
  </property>
  <property fmtid="{D5CDD505-2E9C-101B-9397-08002B2CF9AE}" pid="326" name="FSC#COOELAK@1.1001:ProcessResponsibleMail">
    <vt:lpwstr/>
  </property>
  <property fmtid="{D5CDD505-2E9C-101B-9397-08002B2CF9AE}" pid="327" name="FSC#COOELAK@1.1001:ProcessResponsibleFax">
    <vt:lpwstr/>
  </property>
  <property fmtid="{D5CDD505-2E9C-101B-9397-08002B2CF9AE}" pid="328" name="FSC#COOELAK@1.1001:ApproverFirstName">
    <vt:lpwstr/>
  </property>
  <property fmtid="{D5CDD505-2E9C-101B-9397-08002B2CF9AE}" pid="329" name="FSC#COOELAK@1.1001:ApproverSurName">
    <vt:lpwstr/>
  </property>
  <property fmtid="{D5CDD505-2E9C-101B-9397-08002B2CF9AE}" pid="330" name="FSC#COOELAK@1.1001:ApproverTitle">
    <vt:lpwstr/>
  </property>
  <property fmtid="{D5CDD505-2E9C-101B-9397-08002B2CF9AE}" pid="331" name="FSC#COOELAK@1.1001:ExternalDate">
    <vt:lpwstr/>
  </property>
  <property fmtid="{D5CDD505-2E9C-101B-9397-08002B2CF9AE}" pid="332" name="FSC#COOELAK@1.1001:SettlementApprovedAt">
    <vt:lpwstr/>
  </property>
  <property fmtid="{D5CDD505-2E9C-101B-9397-08002B2CF9AE}" pid="333" name="FSC#COOELAK@1.1001:BaseNumber">
    <vt:lpwstr>061.2-03-09.2-01</vt:lpwstr>
  </property>
  <property fmtid="{D5CDD505-2E9C-101B-9397-08002B2CF9AE}" pid="334" name="FSC#COOELAK@1.1001:CurrentUserRolePos">
    <vt:lpwstr>Sachbearbeiter/in</vt:lpwstr>
  </property>
  <property fmtid="{D5CDD505-2E9C-101B-9397-08002B2CF9AE}" pid="335" name="FSC#COOELAK@1.1001:CurrentUserEmail">
    <vt:lpwstr>harald.menzi@bafu.admin.ch</vt:lpwstr>
  </property>
  <property fmtid="{D5CDD505-2E9C-101B-9397-08002B2CF9AE}" pid="336" name="FSC#ATSTATECFG@1.1001:Office">
    <vt:lpwstr/>
  </property>
  <property fmtid="{D5CDD505-2E9C-101B-9397-08002B2CF9AE}" pid="337" name="FSC#ATSTATECFG@1.1001:Agent">
    <vt:lpwstr/>
  </property>
  <property fmtid="{D5CDD505-2E9C-101B-9397-08002B2CF9AE}" pid="338" name="FSC#ATSTATECFG@1.1001:AgentPhone">
    <vt:lpwstr/>
  </property>
  <property fmtid="{D5CDD505-2E9C-101B-9397-08002B2CF9AE}" pid="339" name="FSC#ATSTATECFG@1.1001:DepartmentFax">
    <vt:lpwstr/>
  </property>
  <property fmtid="{D5CDD505-2E9C-101B-9397-08002B2CF9AE}" pid="340" name="FSC#ATSTATECFG@1.1001:DepartmentEmail">
    <vt:lpwstr/>
  </property>
  <property fmtid="{D5CDD505-2E9C-101B-9397-08002B2CF9AE}" pid="341" name="FSC#ATSTATECFG@1.1001:SubfileDate">
    <vt:lpwstr/>
  </property>
  <property fmtid="{D5CDD505-2E9C-101B-9397-08002B2CF9AE}" pid="342" name="FSC#ATSTATECFG@1.1001:SubfileSubject">
    <vt:lpwstr>Präsentation - Conclusions from N Immobilisation Workshop Olten (Kopie)</vt:lpwstr>
  </property>
  <property fmtid="{D5CDD505-2E9C-101B-9397-08002B2CF9AE}" pid="343" name="FSC#ATSTATECFG@1.1001:DepartmentZipCode">
    <vt:lpwstr/>
  </property>
  <property fmtid="{D5CDD505-2E9C-101B-9397-08002B2CF9AE}" pid="344" name="FSC#ATSTATECFG@1.1001:DepartmentCountry">
    <vt:lpwstr/>
  </property>
  <property fmtid="{D5CDD505-2E9C-101B-9397-08002B2CF9AE}" pid="345" name="FSC#ATSTATECFG@1.1001:DepartmentCity">
    <vt:lpwstr/>
  </property>
  <property fmtid="{D5CDD505-2E9C-101B-9397-08002B2CF9AE}" pid="346" name="FSC#ATSTATECFG@1.1001:DepartmentStreet">
    <vt:lpwstr/>
  </property>
  <property fmtid="{D5CDD505-2E9C-101B-9397-08002B2CF9AE}" pid="347" name="FSC#ATSTATECFG@1.1001:DepartmentDVR">
    <vt:lpwstr/>
  </property>
  <property fmtid="{D5CDD505-2E9C-101B-9397-08002B2CF9AE}" pid="348" name="FSC#ATSTATECFG@1.1001:DepartmentUID">
    <vt:lpwstr/>
  </property>
  <property fmtid="{D5CDD505-2E9C-101B-9397-08002B2CF9AE}" pid="349" name="FSC#ATSTATECFG@1.1001:SubfileReference">
    <vt:lpwstr>061.2-03-09.2-01-00001/00003</vt:lpwstr>
  </property>
  <property fmtid="{D5CDD505-2E9C-101B-9397-08002B2CF9AE}" pid="350" name="FSC#ATSTATECFG@1.1001:Clause">
    <vt:lpwstr/>
  </property>
  <property fmtid="{D5CDD505-2E9C-101B-9397-08002B2CF9AE}" pid="351" name="FSC#ATSTATECFG@1.1001:ApprovedSignature">
    <vt:lpwstr/>
  </property>
  <property fmtid="{D5CDD505-2E9C-101B-9397-08002B2CF9AE}" pid="352" name="FSC#ATSTATECFG@1.1001:BankAccount">
    <vt:lpwstr/>
  </property>
  <property fmtid="{D5CDD505-2E9C-101B-9397-08002B2CF9AE}" pid="353" name="FSC#ATSTATECFG@1.1001:BankAccountOwner">
    <vt:lpwstr/>
  </property>
  <property fmtid="{D5CDD505-2E9C-101B-9397-08002B2CF9AE}" pid="354" name="FSC#ATSTATECFG@1.1001:BankInstitute">
    <vt:lpwstr/>
  </property>
  <property fmtid="{D5CDD505-2E9C-101B-9397-08002B2CF9AE}" pid="355" name="FSC#ATSTATECFG@1.1001:BankAccountID">
    <vt:lpwstr/>
  </property>
  <property fmtid="{D5CDD505-2E9C-101B-9397-08002B2CF9AE}" pid="356" name="FSC#ATSTATECFG@1.1001:BankAccountIBAN">
    <vt:lpwstr/>
  </property>
  <property fmtid="{D5CDD505-2E9C-101B-9397-08002B2CF9AE}" pid="357" name="FSC#ATSTATECFG@1.1001:BankAccountBIC">
    <vt:lpwstr/>
  </property>
  <property fmtid="{D5CDD505-2E9C-101B-9397-08002B2CF9AE}" pid="358" name="FSC#ATSTATECFG@1.1001:BankName">
    <vt:lpwstr/>
  </property>
  <property fmtid="{D5CDD505-2E9C-101B-9397-08002B2CF9AE}" pid="359" name="FSC#COOSYSTEM@1.1:Container">
    <vt:lpwstr>COO.2002.100.2.5493302</vt:lpwstr>
  </property>
  <property fmtid="{D5CDD505-2E9C-101B-9397-08002B2CF9AE}" pid="360" name="FSC#FSCFOLIO@1.1001:docpropproject">
    <vt:lpwstr/>
  </property>
</Properties>
</file>