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88" r:id="rId2"/>
    <p:sldMasterId id="2147483995" r:id="rId3"/>
  </p:sldMasterIdLst>
  <p:notesMasterIdLst>
    <p:notesMasterId r:id="rId8"/>
  </p:notesMasterIdLst>
  <p:handoutMasterIdLst>
    <p:handoutMasterId r:id="rId9"/>
  </p:handoutMasterIdLst>
  <p:sldIdLst>
    <p:sldId id="426" r:id="rId4"/>
    <p:sldId id="427" r:id="rId5"/>
    <p:sldId id="428" r:id="rId6"/>
    <p:sldId id="42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524" autoAdjust="0"/>
    <p:restoredTop sz="93443" autoAdjust="0"/>
  </p:normalViewPr>
  <p:slideViewPr>
    <p:cSldViewPr>
      <p:cViewPr varScale="1">
        <p:scale>
          <a:sx n="104" d="100"/>
          <a:sy n="104" d="100"/>
        </p:scale>
        <p:origin x="16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8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CC59857-724C-4101-B052-0804CC1EA3DC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4248882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C663707-646D-4061-B216-6C380B340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022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DD1B6-0FF4-4B77-A742-923D1FB7B6BD}" type="slidenum">
              <a:rPr kumimoji="0" lang="de-DE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0030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3"/>
          <p:cNvGrpSpPr>
            <a:grpSpLocks noChangeAspect="1"/>
          </p:cNvGrpSpPr>
          <p:nvPr/>
        </p:nvGrpSpPr>
        <p:grpSpPr bwMode="auto">
          <a:xfrm>
            <a:off x="358775" y="358775"/>
            <a:ext cx="590550" cy="295275"/>
            <a:chOff x="454" y="227"/>
            <a:chExt cx="384" cy="192"/>
          </a:xfrm>
        </p:grpSpPr>
        <p:sp>
          <p:nvSpPr>
            <p:cNvPr id="6" name="Freeform 24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  <p:sp>
          <p:nvSpPr>
            <p:cNvPr id="7" name="Freeform 25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</p:grpSp>
      <p:sp>
        <p:nvSpPr>
          <p:cNvPr id="8" name="bmkFld2MainEntity"/>
          <p:cNvSpPr txBox="1">
            <a:spLocks noChangeArrowheads="1"/>
          </p:cNvSpPr>
          <p:nvPr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smtClean="0">
                <a:solidFill>
                  <a:schemeClr val="bg1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err="1" smtClean="0">
                <a:solidFill>
                  <a:schemeClr val="bg1"/>
                </a:solidFill>
              </a:rPr>
              <a:t>universitY</a:t>
            </a:r>
            <a:endParaRPr lang="en-US" sz="1100" cap="all" dirty="0">
              <a:solidFill>
                <a:schemeClr val="bg1"/>
              </a:solidFill>
            </a:endParaRPr>
          </a:p>
        </p:txBody>
      </p:sp>
      <p:pic>
        <p:nvPicPr>
          <p:cNvPr id="9" name="Picture 13" descr="IMK_IF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994" y="241094"/>
            <a:ext cx="130016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Home\Projects\TFEIP\ATB 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241300"/>
            <a:ext cx="21431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428736"/>
            <a:ext cx="8421688" cy="949325"/>
          </a:xfrm>
        </p:spPr>
        <p:txBody>
          <a:bodyPr/>
          <a:lstStyle>
            <a:lvl1pPr>
              <a:lnSpc>
                <a:spcPts val="3600"/>
              </a:lnSpc>
              <a:defRPr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2937600"/>
            <a:ext cx="8421688" cy="334963"/>
          </a:xfrm>
        </p:spPr>
        <p:txBody>
          <a:bodyPr/>
          <a:lstStyle>
            <a:lvl1pPr marL="0" indent="0">
              <a:lnSpc>
                <a:spcPct val="97000"/>
              </a:lnSpc>
              <a:buFont typeface="AU Passata" pitchFamily="34" charset="0"/>
              <a:buNone/>
              <a:defRPr sz="12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da-DK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976" y="206397"/>
            <a:ext cx="950019" cy="73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528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atb_segment_re Kopi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18/11/2020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Joint Call 2018 Virtual Kick-off Seminar  |   Prof. UZ Barbara Amon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4427C-60A1-4A48-B69C-40A1308E61E5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894989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tb_segment_re Kopie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23850" y="6453188"/>
            <a:ext cx="935781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de-DE" smtClean="0"/>
              <a:t>Nov 12, 2020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640" y="6453188"/>
            <a:ext cx="5904656" cy="28818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GB" smtClean="0"/>
              <a:t>|   Nature Café on Environmental Stress and Food Crisis   |   Barbara Amon, Prof. UZ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FA44304-9A25-4C1D-8041-4E355E0D7F5A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538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8D58-3D82-4FBD-89FD-8D6ADCD7F44A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E38A-D535-4149-A735-02E7CAF96D9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497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7EDB-A832-49A2-955E-9A7482E247B4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E38A-D535-4149-A735-02E7CAF96D9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828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C31A-E65E-4DCB-A4D1-F3B26E45F78F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E38A-D535-4149-A735-02E7CAF96D9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411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5F54-39C5-4BAE-BACF-59E8641E67B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E38A-D535-4149-A735-02E7CAF96D9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196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86C1-D977-448E-9432-399615B3106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E38A-D535-4149-A735-02E7CAF96D9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649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FCE2-07DE-4EE6-8D3E-29EA0E0CD035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E38A-D535-4149-A735-02E7CAF96D9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02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301C-3F4F-4CE3-A9E8-030A91E497A3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E38A-D535-4149-A735-02E7CAF96D9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96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73DF-E0CD-4C48-A8EA-ABE593BE369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E38A-D535-4149-A735-02E7CAF96D9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37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mkFld2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5" name="bmkFld2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7" name="bmkFld3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pic>
        <p:nvPicPr>
          <p:cNvPr id="9" name="Picture 2" descr="C:\Home\Projects\TFEIP\ATB 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217488"/>
            <a:ext cx="1522413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B629C-EB9C-43AD-8924-0F55420D7998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615" y="65903"/>
            <a:ext cx="950019" cy="73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51520" y="1057235"/>
            <a:ext cx="8421687" cy="949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4840634" y="217488"/>
            <a:ext cx="4123854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  <p:pic>
        <p:nvPicPr>
          <p:cNvPr id="8" name="Picture 13" descr="IMK_IFU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455" y="269103"/>
            <a:ext cx="7000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630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0FE5-8165-43A7-B394-756FA3DA4709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E38A-D535-4149-A735-02E7CAF96D9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8385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FD5F-3A5C-478F-A24E-35DFBB8D62F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E38A-D535-4149-A735-02E7CAF96D9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47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7DE4-E3B0-4AEC-897D-7B661758D1B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E38A-D535-4149-A735-02E7CAF96D9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4834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57964" y="1468429"/>
            <a:ext cx="6430433" cy="1143000"/>
          </a:xfrm>
        </p:spPr>
        <p:txBody>
          <a:bodyPr lIns="0">
            <a:noAutofit/>
          </a:bodyPr>
          <a:lstStyle>
            <a:lvl1pPr algn="l">
              <a:defRPr sz="6000" b="1" i="0" spc="-220">
                <a:solidFill>
                  <a:srgbClr val="405965"/>
                </a:solidFill>
                <a:latin typeface="Arial"/>
              </a:defRPr>
            </a:lvl1pPr>
          </a:lstStyle>
          <a:p>
            <a:r>
              <a:rPr lang="en-AU" dirty="0"/>
              <a:t>Section Heading.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41633" y="2780762"/>
            <a:ext cx="6446765" cy="3213638"/>
          </a:xfrm>
        </p:spPr>
        <p:txBody>
          <a:bodyPr lIns="0">
            <a:noAutofit/>
          </a:bodyPr>
          <a:lstStyle>
            <a:lvl1pPr marL="0" indent="0">
              <a:lnSpc>
                <a:spcPts val="2120"/>
              </a:lnSpc>
              <a:spcBef>
                <a:spcPts val="0"/>
              </a:spcBef>
              <a:buNone/>
              <a:defRPr lang="en-US" sz="1600" b="0" i="0" baseline="0" smtClean="0">
                <a:latin typeface="Arial"/>
                <a:cs typeface="Arial"/>
              </a:defRPr>
            </a:lvl1pPr>
          </a:lstStyle>
          <a:p>
            <a:r>
              <a:rPr lang="en-US" sz="1600" dirty="0">
                <a:solidFill>
                  <a:srgbClr val="002652"/>
                </a:solidFill>
                <a:latin typeface="Helvetica"/>
              </a:rPr>
              <a:t>Lorem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ipsum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dolor sit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amet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,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consectetuer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adipiscing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elit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,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sed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diam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nonummy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nibheuismod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tincidunt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ut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laoreet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dolore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magna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aliquam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erat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volutpat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.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Ut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wisi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enim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adminim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veniam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,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quis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nostrud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exerci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tation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ullamcorper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suscipit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lobortis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nisl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ut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aliquip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ex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ea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commodo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600" dirty="0" err="1">
                <a:solidFill>
                  <a:srgbClr val="002652"/>
                </a:solidFill>
                <a:latin typeface="Helvetica"/>
              </a:rPr>
              <a:t>consequat</a:t>
            </a:r>
            <a:r>
              <a:rPr lang="en-US" sz="1600" dirty="0">
                <a:solidFill>
                  <a:srgbClr val="002652"/>
                </a:solidFill>
                <a:latin typeface="Helvetica"/>
              </a:rPr>
              <a:t>.</a:t>
            </a:r>
            <a:endParaRPr lang="en-AU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9401" y="6540500"/>
            <a:ext cx="1979998" cy="317500"/>
          </a:xfrm>
          <a:prstGeom prst="rect">
            <a:avLst/>
          </a:prstGeom>
          <a:solidFill>
            <a:srgbClr val="8DC6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 descr="AgResearch Green_hire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401" y="229489"/>
            <a:ext cx="1520122" cy="52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6389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099" y="1464736"/>
            <a:ext cx="8107434" cy="880533"/>
          </a:xfrm>
        </p:spPr>
        <p:txBody>
          <a:bodyPr/>
          <a:lstStyle>
            <a:lvl1pPr marL="0" indent="0">
              <a:buNone/>
              <a:defRPr lang="en-US" sz="3200" b="1" i="0" kern="1200" baseline="0" dirty="0">
                <a:solidFill>
                  <a:srgbClr val="405965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Page Heading longer heading here. </a:t>
            </a:r>
          </a:p>
          <a:p>
            <a:pPr lvl="0"/>
            <a:endParaRPr lang="en-US" sz="1600" dirty="0">
              <a:solidFill>
                <a:srgbClr val="002652"/>
              </a:solidFill>
              <a:latin typeface="Helvetica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59401" y="6540500"/>
            <a:ext cx="1979998" cy="317500"/>
          </a:xfrm>
          <a:prstGeom prst="rect">
            <a:avLst/>
          </a:prstGeom>
          <a:solidFill>
            <a:srgbClr val="8DC6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520099" y="2429933"/>
            <a:ext cx="8107434" cy="3826934"/>
          </a:xfrm>
        </p:spPr>
        <p:txBody>
          <a:bodyPr/>
          <a:lstStyle>
            <a:lvl1pPr marL="0" indent="0">
              <a:buNone/>
              <a:defRPr lang="en-US" sz="1800" b="0" i="0" kern="1200" baseline="0" dirty="0">
                <a:solidFill>
                  <a:srgbClr val="405965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800" dirty="0" err="1">
                <a:solidFill>
                  <a:srgbClr val="002652"/>
                </a:solidFill>
                <a:latin typeface="Helvetica"/>
              </a:rPr>
              <a:t>Lorem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ipsum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dolor sit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amet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,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consectetuer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adipiscing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elit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,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sed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diam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nonummy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nibheuismod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tincidunt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ut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laoreet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dolore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magna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aliquam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erat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volutpat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.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Ut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wisi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enim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adminim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veniam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,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quis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nostrud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exerci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tation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ullamcorper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suscipit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lobortis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nisl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ut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aliquip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ex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ea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commodo</a:t>
            </a:r>
            <a:r>
              <a:rPr lang="en-US" sz="1800" dirty="0">
                <a:solidFill>
                  <a:srgbClr val="002652"/>
                </a:solidFill>
                <a:latin typeface="Helvetica"/>
              </a:rPr>
              <a:t> </a:t>
            </a:r>
            <a:r>
              <a:rPr lang="en-US" sz="1800" dirty="0" err="1">
                <a:solidFill>
                  <a:srgbClr val="002652"/>
                </a:solidFill>
                <a:latin typeface="Helvetica"/>
              </a:rPr>
              <a:t>consequat</a:t>
            </a:r>
            <a:endParaRPr lang="en-US" dirty="0"/>
          </a:p>
          <a:p>
            <a:pPr lvl="0"/>
            <a:endParaRPr lang="en-US" sz="1600" dirty="0">
              <a:solidFill>
                <a:srgbClr val="002652"/>
              </a:solidFill>
              <a:latin typeface="Helvetica"/>
            </a:endParaRPr>
          </a:p>
        </p:txBody>
      </p:sp>
      <p:pic>
        <p:nvPicPr>
          <p:cNvPr id="6" name="Picture 5" descr="AgResearch Green_hire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401" y="229489"/>
            <a:ext cx="1520122" cy="52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490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ub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59402" y="6540500"/>
            <a:ext cx="1534413" cy="317500"/>
          </a:xfrm>
          <a:prstGeom prst="rect">
            <a:avLst/>
          </a:prstGeom>
          <a:solidFill>
            <a:srgbClr val="8DC6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 descr="AgResearch Green_hire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402" y="229489"/>
            <a:ext cx="1534413" cy="522632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099" y="1205792"/>
            <a:ext cx="8107434" cy="880533"/>
          </a:xfrm>
        </p:spPr>
        <p:txBody>
          <a:bodyPr/>
          <a:lstStyle>
            <a:lvl1pPr marL="0" indent="0">
              <a:buNone/>
              <a:defRPr lang="en-US" sz="3200" b="1" i="0" kern="1200" baseline="0" dirty="0">
                <a:solidFill>
                  <a:srgbClr val="405965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Page Heading longer heading here. </a:t>
            </a:r>
          </a:p>
          <a:p>
            <a:pPr lvl="0"/>
            <a:endParaRPr lang="en-US" sz="1600" dirty="0">
              <a:solidFill>
                <a:srgbClr val="002652"/>
              </a:solidFill>
              <a:latin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520099" y="2252663"/>
            <a:ext cx="3948604" cy="4132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/>
          </p:nvPr>
        </p:nvSpPr>
        <p:spPr>
          <a:xfrm>
            <a:off x="4703495" y="2252663"/>
            <a:ext cx="3924038" cy="4132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016407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59402" y="6540500"/>
            <a:ext cx="1534413" cy="317500"/>
          </a:xfrm>
          <a:prstGeom prst="rect">
            <a:avLst/>
          </a:prstGeom>
          <a:solidFill>
            <a:srgbClr val="8DC6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 descr="AgResearch Green_hire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402" y="229489"/>
            <a:ext cx="1534413" cy="522632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099" y="1205792"/>
            <a:ext cx="8107434" cy="880533"/>
          </a:xfrm>
        </p:spPr>
        <p:txBody>
          <a:bodyPr/>
          <a:lstStyle>
            <a:lvl1pPr marL="0" indent="0">
              <a:buNone/>
              <a:defRPr lang="en-US" sz="3200" b="1" i="0" kern="1200" baseline="0" dirty="0">
                <a:solidFill>
                  <a:srgbClr val="405965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Page Heading longer heading here. </a:t>
            </a:r>
          </a:p>
          <a:p>
            <a:pPr lvl="0"/>
            <a:endParaRPr lang="en-US" sz="1600" dirty="0">
              <a:solidFill>
                <a:srgbClr val="002652"/>
              </a:solidFill>
              <a:latin typeface="Helvetica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2"/>
          </p:nvPr>
        </p:nvSpPr>
        <p:spPr>
          <a:xfrm>
            <a:off x="520303" y="2252663"/>
            <a:ext cx="8107229" cy="4132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458373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059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745868" y="1750897"/>
            <a:ext cx="1413858" cy="104140"/>
          </a:xfrm>
          <a:prstGeom prst="rect">
            <a:avLst/>
          </a:prstGeom>
          <a:solidFill>
            <a:srgbClr val="8DC6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5" descr="AgResearch White_hire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869" y="235251"/>
            <a:ext cx="1545511" cy="51687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45870" y="1855037"/>
            <a:ext cx="7651898" cy="1143000"/>
          </a:xfrm>
        </p:spPr>
        <p:txBody>
          <a:bodyPr lIns="0">
            <a:noAutofit/>
          </a:bodyPr>
          <a:lstStyle>
            <a:lvl1pPr algn="l">
              <a:defRPr sz="6000" b="1" i="0" spc="-22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AU" dirty="0"/>
              <a:t>Section Heading.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636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59402" y="6540500"/>
            <a:ext cx="1534413" cy="317500"/>
          </a:xfrm>
          <a:prstGeom prst="rect">
            <a:avLst/>
          </a:prstGeom>
          <a:solidFill>
            <a:srgbClr val="8DC6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 descr="AgResearch Green_hire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402" y="229489"/>
            <a:ext cx="1534413" cy="52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57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mkFld3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6" name="bmkFld3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7" name="bmkFld3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8" name="bmkFld4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9" name="bmkFld4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21688" cy="94932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2937600"/>
            <a:ext cx="4133850" cy="32400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937600"/>
            <a:ext cx="4135438" cy="32400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AB99-4A72-4BA1-862F-7BD70FE8C363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4624228" y="253010"/>
            <a:ext cx="4268251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81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mkFld4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4" name="bmkFld4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5" name="bmkFld4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6" name="bmkFld5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7" name="bmkFld5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6269"/>
            <a:ext cx="8421687" cy="949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2C17-E96A-4658-BADF-74DA15CEBD81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716016" y="217488"/>
            <a:ext cx="4248472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97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mkFld5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3" name="bmkFld6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err="1">
                <a:solidFill>
                  <a:schemeClr val="bg2"/>
                </a:solidFill>
              </a:rPr>
              <a:t>universitY</a:t>
            </a:r>
            <a:endParaRPr lang="en-US" sz="1100" cap="all" dirty="0">
              <a:solidFill>
                <a:schemeClr val="bg2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926EE-FC4B-4F47-A813-F7653ABE6557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4716016" y="217488"/>
            <a:ext cx="4248472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5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1" y="1412875"/>
            <a:ext cx="4105275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81525" y="1412875"/>
            <a:ext cx="4105275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15.01.2013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ERA Net Volcani Center - ATB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8824F-1ADE-40BC-8307-9278A14DAB7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82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15.01.2013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ERA Net Volcani Center - ATB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0774-8A6D-45AF-BE9F-DD9DF11F1A7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80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404813"/>
            <a:ext cx="39243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308600"/>
            <a:ext cx="16478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6838528" cy="1470025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152728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5CA9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26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atb_segment_re Kopi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4BB97-0F73-49F6-97AA-2C6EB08E2AFE}" type="datetime1">
              <a:rPr lang="de-DE"/>
              <a:pPr>
                <a:defRPr/>
              </a:pPr>
              <a:t>04.05.2021</a:t>
            </a:fld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58621-2A4D-4E2C-A980-38DBB5A141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36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57188"/>
            <a:ext cx="8421687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a-DK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936875"/>
            <a:ext cx="8421688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da-DK" alt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6863" y="6245225"/>
            <a:ext cx="21336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2000"/>
              </a:lnSpc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9B325CB-A838-4A0A-9550-2F57AA5C7626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7556500" y="358775"/>
            <a:ext cx="1223963" cy="714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ts val="3600"/>
              </a:lnSpc>
              <a:buFont typeface="AU Passata" pitchFamily="34" charset="0"/>
              <a:buNone/>
              <a:defRPr/>
            </a:pPr>
            <a:endParaRPr lang="da-DK" altLang="en-US" smtClean="0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749800" y="358775"/>
            <a:ext cx="2627313" cy="714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ts val="3600"/>
              </a:lnSpc>
              <a:buFont typeface="AU Passata" pitchFamily="34" charset="0"/>
              <a:buNone/>
              <a:defRPr/>
            </a:pPr>
            <a:endParaRPr lang="da-DK" altLang="en-US" smtClean="0"/>
          </a:p>
        </p:txBody>
      </p:sp>
      <p:grpSp>
        <p:nvGrpSpPr>
          <p:cNvPr id="1031" name="Group 21"/>
          <p:cNvGrpSpPr>
            <a:grpSpLocks noChangeAspect="1"/>
          </p:cNvGrpSpPr>
          <p:nvPr/>
        </p:nvGrpSpPr>
        <p:grpSpPr bwMode="auto">
          <a:xfrm>
            <a:off x="358775" y="358775"/>
            <a:ext cx="590550" cy="295275"/>
            <a:chOff x="454" y="227"/>
            <a:chExt cx="384" cy="192"/>
          </a:xfrm>
        </p:grpSpPr>
        <p:sp>
          <p:nvSpPr>
            <p:cNvPr id="1046" name="Freeform 22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  <p:sp>
          <p:nvSpPr>
            <p:cNvPr id="1047" name="Freeform 23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</p:sldLayoutIdLst>
  <p:hf hdr="0" ftr="0" dt="0"/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9pPr>
    </p:titleStyle>
    <p:bodyStyle>
      <a:lvl1pPr marL="174625" indent="-174625" algn="l" rtl="0" eaLnBrk="0" fontAlgn="base" hangingPunct="0">
        <a:lnSpc>
          <a:spcPts val="2100"/>
        </a:lnSpc>
        <a:spcBef>
          <a:spcPct val="0"/>
        </a:spcBef>
        <a:spcAft>
          <a:spcPct val="0"/>
        </a:spcAft>
        <a:buFont typeface="AU Passata" panose="020B0503030502030804" pitchFamily="34" charset="0"/>
        <a:buChar char="›"/>
        <a:defRPr>
          <a:solidFill>
            <a:schemeClr val="bg2"/>
          </a:solidFill>
          <a:latin typeface="+mn-lt"/>
          <a:ea typeface="+mn-ea"/>
          <a:cs typeface="+mn-cs"/>
        </a:defRPr>
      </a:lvl1pPr>
      <a:lvl2pPr marL="360363" indent="-184150" algn="l" rtl="0" eaLnBrk="0" fontAlgn="base" hangingPunct="0">
        <a:lnSpc>
          <a:spcPct val="101000"/>
        </a:lnSpc>
        <a:spcBef>
          <a:spcPct val="0"/>
        </a:spcBef>
        <a:spcAft>
          <a:spcPct val="0"/>
        </a:spcAft>
        <a:buFont typeface="AU Passata" panose="020B0503030502030804" pitchFamily="34" charset="0"/>
        <a:buChar char="›"/>
        <a:defRPr sz="1400">
          <a:solidFill>
            <a:schemeClr val="bg2"/>
          </a:solidFill>
          <a:latin typeface="+mn-lt"/>
        </a:defRPr>
      </a:lvl2pPr>
      <a:lvl3pPr marL="544513" indent="-182563" algn="l" rtl="0" eaLnBrk="0" fontAlgn="base" hangingPunct="0">
        <a:lnSpc>
          <a:spcPct val="97000"/>
        </a:lnSpc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3pPr>
      <a:lvl4pPr marL="711200" indent="-165100" algn="l" rtl="0" eaLnBrk="0" fontAlgn="base" hangingPunct="0"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4pPr>
      <a:lvl5pPr marL="895350" indent="-176213" algn="l" rtl="0" eaLnBrk="0" fontAlgn="base" hangingPunct="0"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5pPr>
      <a:lvl6pPr marL="13525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6pPr>
      <a:lvl7pPr marL="18097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7pPr>
      <a:lvl8pPr marL="22669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8pPr>
      <a:lvl9pPr marL="27241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atb_segment_re Kopie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266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640" y="274647"/>
            <a:ext cx="836295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362950" cy="471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5" y="6453198"/>
            <a:ext cx="11525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cs typeface="Arial" charset="0"/>
              </a:rPr>
              <a:t>15.01.2013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1121" y="6453198"/>
            <a:ext cx="2023299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cs typeface="Arial" charset="0"/>
              </a:rPr>
              <a:t>ERA Net Volcani Center - ATB</a:t>
            </a:r>
            <a:endParaRPr lang="de-DE"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5326" y="6453198"/>
            <a:ext cx="7207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F8A624-9367-4401-882B-6BA892C8A51B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30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9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9"/>
        </a:buBlip>
        <a:defRPr sz="2000">
          <a:solidFill>
            <a:schemeClr val="tx1"/>
          </a:solidFill>
          <a:latin typeface="+mn-lt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9"/>
        </a:buBlip>
        <a:defRPr>
          <a:solidFill>
            <a:schemeClr val="tx1"/>
          </a:solidFill>
          <a:latin typeface="+mn-lt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9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9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9"/>
        </a:buBlip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9"/>
        </a:buBlip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9"/>
        </a:buBlip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9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45F2E-F980-487B-90D7-4135A80C81C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4E38A-D535-4149-A735-02E7CAF96D9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6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  <p:sldLayoutId id="2147484008" r:id="rId13"/>
    <p:sldLayoutId id="2147484009" r:id="rId14"/>
    <p:sldLayoutId id="2147484010" r:id="rId15"/>
    <p:sldLayoutId id="2147484011" r:id="rId16"/>
    <p:sldLayoutId id="2147484012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jpe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jpeg"/><Relationship Id="rId11" Type="http://schemas.openxmlformats.org/officeDocument/2006/relationships/image" Target="../media/image18.png"/><Relationship Id="rId5" Type="http://schemas.openxmlformats.org/officeDocument/2006/relationships/image" Target="../media/image12.jpeg"/><Relationship Id="rId15" Type="http://schemas.openxmlformats.org/officeDocument/2006/relationships/image" Target="../media/image21.pn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png"/><Relationship Id="rId1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55576" y="2130425"/>
            <a:ext cx="7702624" cy="1470025"/>
          </a:xfrm>
          <a:noFill/>
        </p:spPr>
        <p:txBody>
          <a:bodyPr/>
          <a:lstStyle/>
          <a:p>
            <a:pPr algn="ctr" eaLnBrk="1" hangingPunct="1"/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MELS – Mitigating Emissions from Livestock Systems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altLang="de-DE" sz="2800" dirty="0" smtClean="0"/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00" y="5259600"/>
            <a:ext cx="20955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7" b="26659"/>
          <a:stretch/>
        </p:blipFill>
        <p:spPr bwMode="auto">
          <a:xfrm>
            <a:off x="6978890" y="476672"/>
            <a:ext cx="1481542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465918"/>
            <a:ext cx="145180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04" t="-7346" r="-1695" b="-6525"/>
          <a:stretch>
            <a:fillRect/>
          </a:stretch>
        </p:blipFill>
        <p:spPr bwMode="auto">
          <a:xfrm>
            <a:off x="3275856" y="3465918"/>
            <a:ext cx="1512066" cy="43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308" y="3465918"/>
            <a:ext cx="10944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38"/>
          <a:stretch>
            <a:fillRect/>
          </a:stretch>
        </p:blipFill>
        <p:spPr bwMode="auto">
          <a:xfrm>
            <a:off x="6137094" y="3497192"/>
            <a:ext cx="1313513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61" t="-25195" r="-2870" b="-23392"/>
          <a:stretch>
            <a:fillRect/>
          </a:stretch>
        </p:blipFill>
        <p:spPr bwMode="auto">
          <a:xfrm>
            <a:off x="1971907" y="4000103"/>
            <a:ext cx="1171575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6" t="6418" b="9625"/>
          <a:stretch>
            <a:fillRect/>
          </a:stretch>
        </p:blipFill>
        <p:spPr bwMode="auto">
          <a:xfrm>
            <a:off x="6220926" y="4074615"/>
            <a:ext cx="6552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126" y="4038615"/>
            <a:ext cx="315941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9" t="30582" b="32706"/>
          <a:stretch>
            <a:fillRect/>
          </a:stretch>
        </p:blipFill>
        <p:spPr bwMode="auto">
          <a:xfrm>
            <a:off x="5147892" y="4074615"/>
            <a:ext cx="1073034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Agricultural University of Athens - OchraVine Control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" t="31923" r="3635" b="41138"/>
          <a:stretch/>
        </p:blipFill>
        <p:spPr bwMode="auto">
          <a:xfrm>
            <a:off x="3275857" y="4077072"/>
            <a:ext cx="173966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3275856" y="5259600"/>
            <a:ext cx="2782051" cy="72007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rgbClr val="94B53D"/>
              </a:buClr>
              <a:buFont typeface="Verdana" pitchFamily="34" charset="0"/>
              <a:buBlip>
                <a:blip r:embed="rId14"/>
              </a:buBlip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827088" indent="-285750" eaLnBrk="0" hangingPunct="0">
              <a:spcBef>
                <a:spcPct val="20000"/>
              </a:spcBef>
              <a:buClr>
                <a:srgbClr val="94B53D"/>
              </a:buClr>
              <a:buFont typeface="Verdana" pitchFamily="34" charset="0"/>
              <a:buBlip>
                <a:blip r:embed="rId14"/>
              </a:buBlip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235075" indent="-228600" eaLnBrk="0" hangingPunct="0">
              <a:spcBef>
                <a:spcPct val="20000"/>
              </a:spcBef>
              <a:buClr>
                <a:srgbClr val="94B53D"/>
              </a:buClr>
              <a:buFont typeface="Verdana" pitchFamily="34" charset="0"/>
              <a:buBlip>
                <a:blip r:embed="rId14"/>
              </a:buBlip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43063" indent="-228600" eaLnBrk="0" hangingPunct="0">
              <a:spcBef>
                <a:spcPct val="20000"/>
              </a:spcBef>
              <a:buClr>
                <a:srgbClr val="94B53D"/>
              </a:buClr>
              <a:buFont typeface="Verdana" pitchFamily="34" charset="0"/>
              <a:buBlip>
                <a:blip r:embed="rId14"/>
              </a:buBlip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4B53D"/>
              </a:buClr>
              <a:buFont typeface="Verdana" pitchFamily="34" charset="0"/>
              <a:buBlip>
                <a:blip r:embed="rId14"/>
              </a:buBlip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B53D"/>
              </a:buClr>
              <a:buFont typeface="Verdana" pitchFamily="34" charset="0"/>
              <a:buBlip>
                <a:blip r:embed="rId14"/>
              </a:buBlip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B53D"/>
              </a:buClr>
              <a:buFont typeface="Verdana" pitchFamily="34" charset="0"/>
              <a:buBlip>
                <a:blip r:embed="rId14"/>
              </a:buBlip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B53D"/>
              </a:buClr>
              <a:buFont typeface="Verdana" pitchFamily="34" charset="0"/>
              <a:buBlip>
                <a:blip r:embed="rId14"/>
              </a:buBlip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B53D"/>
              </a:buClr>
              <a:buFont typeface="Verdana" pitchFamily="34" charset="0"/>
              <a:buBlip>
                <a:blip r:embed="rId14"/>
              </a:buBlip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CA9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www.mels-project.eu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solidFill>
                <a:srgbClr val="005CA9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075" y="5371519"/>
            <a:ext cx="535781" cy="53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4"/>
          <p:cNvSpPr/>
          <p:nvPr/>
        </p:nvSpPr>
        <p:spPr>
          <a:xfrm>
            <a:off x="3370077" y="5731647"/>
            <a:ext cx="15452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@</a:t>
            </a:r>
            <a:r>
              <a:rPr kumimoji="0" lang="es-E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EragasMels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433" y="5365143"/>
            <a:ext cx="535781" cy="53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02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MELS </a:t>
            </a:r>
            <a:r>
              <a:rPr lang="en-US" altLang="de-DE" dirty="0" smtClean="0"/>
              <a:t>consortium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3409A3-1667-47F2-9011-4EF5BD199E25}" type="slidenum">
              <a:rPr kumimoji="0" lang="de-DE" altLang="en-US" sz="1000" b="1" i="0" u="none" strike="noStrike" kern="1200" cap="none" spc="0" normalizeH="0" baseline="0" noProof="0">
                <a:ln>
                  <a:noFill/>
                </a:ln>
                <a:solidFill>
                  <a:srgbClr val="005CA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altLang="en-US" sz="1000" b="1" i="0" u="none" strike="noStrike" kern="1200" cap="none" spc="0" normalizeH="0" baseline="0" noProof="0">
              <a:ln>
                <a:noFill/>
              </a:ln>
              <a:solidFill>
                <a:srgbClr val="005CA9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61" y="972272"/>
            <a:ext cx="8911478" cy="4544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llipse 5"/>
          <p:cNvSpPr/>
          <p:nvPr/>
        </p:nvSpPr>
        <p:spPr>
          <a:xfrm>
            <a:off x="7164288" y="2996952"/>
            <a:ext cx="1933766" cy="151216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01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MELS </a:t>
            </a:r>
            <a:r>
              <a:rPr lang="en-US" altLang="de-DE" dirty="0" smtClean="0"/>
              <a:t>workflow</a:t>
            </a:r>
            <a:endParaRPr lang="en-GB" dirty="0"/>
          </a:p>
        </p:txBody>
      </p:sp>
      <p:sp>
        <p:nvSpPr>
          <p:cNvPr id="54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150774-8A6D-45AF-BE9F-DD9DF11F1A7B}" type="slidenum">
              <a:rPr kumimoji="0" lang="de-DE" sz="1000" b="1" i="0" u="none" strike="noStrike" kern="1200" cap="none" spc="0" normalizeH="0" baseline="0" noProof="0" smtClean="0">
                <a:ln>
                  <a:noFill/>
                </a:ln>
                <a:solidFill>
                  <a:srgbClr val="005CA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000" b="1" i="0" u="none" strike="noStrike" kern="1200" cap="none" spc="0" normalizeH="0" baseline="0" noProof="0">
              <a:ln>
                <a:noFill/>
              </a:ln>
              <a:solidFill>
                <a:srgbClr val="005CA9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7" name="Grafi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109" y="124376"/>
            <a:ext cx="1001706" cy="63608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55576" y="2419570"/>
            <a:ext cx="1944216" cy="1224136"/>
          </a:xfrm>
          <a:prstGeom prst="rect">
            <a:avLst/>
          </a:prstGeom>
          <a:solidFill>
            <a:srgbClr val="F1F0E7"/>
          </a:solidFill>
          <a:ln>
            <a:solidFill>
              <a:srgbClr val="F4F3E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WP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DATA COLLATION &amp; MANAGEMENT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90845" y="2419570"/>
            <a:ext cx="1439944" cy="1224136"/>
          </a:xfrm>
          <a:prstGeom prst="rect">
            <a:avLst/>
          </a:prstGeom>
          <a:solidFill>
            <a:srgbClr val="F1F0E7"/>
          </a:solidFill>
          <a:ln>
            <a:solidFill>
              <a:srgbClr val="F4F3E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WP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COMPONENT MODELING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5575" y="5517232"/>
            <a:ext cx="7777629" cy="345933"/>
          </a:xfrm>
          <a:prstGeom prst="rect">
            <a:avLst/>
          </a:prstGeom>
          <a:solidFill>
            <a:srgbClr val="005DA2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WP1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   ADMINISTRATION and COORDINATION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95262" y="2419570"/>
            <a:ext cx="1440000" cy="1224136"/>
          </a:xfrm>
          <a:prstGeom prst="rect">
            <a:avLst/>
          </a:prstGeom>
          <a:solidFill>
            <a:srgbClr val="F1F0E7"/>
          </a:solidFill>
          <a:ln>
            <a:solidFill>
              <a:srgbClr val="F4F3E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WP 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FARM-SCALE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GHG DSS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5576" y="918435"/>
            <a:ext cx="6479686" cy="432048"/>
          </a:xfrm>
          <a:prstGeom prst="rect">
            <a:avLst/>
          </a:prstGeom>
          <a:solidFill>
            <a:srgbClr val="F1F0E7"/>
          </a:solidFill>
          <a:ln>
            <a:solidFill>
              <a:srgbClr val="F4F3E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WP 5      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IMPROVING NATIONAL INVENTORIES &amp; PROJECTIONS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6" name="Straight Arrow Connector 15"/>
          <p:cNvCxnSpPr>
            <a:stCxn id="10" idx="3"/>
            <a:endCxn id="12" idx="1"/>
          </p:cNvCxnSpPr>
          <p:nvPr/>
        </p:nvCxnSpPr>
        <p:spPr>
          <a:xfrm>
            <a:off x="2699792" y="3031638"/>
            <a:ext cx="791053" cy="0"/>
          </a:xfrm>
          <a:prstGeom prst="straightConnector1">
            <a:avLst/>
          </a:prstGeom>
          <a:ln w="28575">
            <a:solidFill>
              <a:srgbClr val="005DA2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4" idx="1"/>
          </p:cNvCxnSpPr>
          <p:nvPr/>
        </p:nvCxnSpPr>
        <p:spPr>
          <a:xfrm>
            <a:off x="4930789" y="3031638"/>
            <a:ext cx="864473" cy="0"/>
          </a:xfrm>
          <a:prstGeom prst="straightConnector1">
            <a:avLst/>
          </a:prstGeom>
          <a:ln w="28575">
            <a:solidFill>
              <a:srgbClr val="005DA2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0"/>
          </p:cNvCxnSpPr>
          <p:nvPr/>
        </p:nvCxnSpPr>
        <p:spPr>
          <a:xfrm flipV="1">
            <a:off x="4210817" y="1350483"/>
            <a:ext cx="0" cy="1069087"/>
          </a:xfrm>
          <a:prstGeom prst="straightConnector1">
            <a:avLst/>
          </a:prstGeom>
          <a:ln w="28575">
            <a:solidFill>
              <a:srgbClr val="005DA2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155141" y="1350483"/>
            <a:ext cx="0" cy="1069087"/>
          </a:xfrm>
          <a:prstGeom prst="straightConnector1">
            <a:avLst/>
          </a:prstGeom>
          <a:ln w="28575">
            <a:solidFill>
              <a:srgbClr val="005DA2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803213" y="1350483"/>
            <a:ext cx="0" cy="1069087"/>
          </a:xfrm>
          <a:prstGeom prst="straightConnector1">
            <a:avLst/>
          </a:prstGeom>
          <a:ln w="28575">
            <a:solidFill>
              <a:srgbClr val="005DA2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3276837" y="2410586"/>
            <a:ext cx="5256368" cy="3024336"/>
          </a:xfrm>
          <a:custGeom>
            <a:avLst/>
            <a:gdLst>
              <a:gd name="connsiteX0" fmla="*/ 0 w 6952422"/>
              <a:gd name="connsiteY0" fmla="*/ 3776869 h 4164495"/>
              <a:gd name="connsiteX1" fmla="*/ 6475344 w 6952422"/>
              <a:gd name="connsiteY1" fmla="*/ 3776869 h 4164495"/>
              <a:gd name="connsiteX2" fmla="*/ 6475344 w 6952422"/>
              <a:gd name="connsiteY2" fmla="*/ 0 h 4164495"/>
              <a:gd name="connsiteX3" fmla="*/ 6952422 w 6952422"/>
              <a:gd name="connsiteY3" fmla="*/ 0 h 4164495"/>
              <a:gd name="connsiteX4" fmla="*/ 6952422 w 6952422"/>
              <a:gd name="connsiteY4" fmla="*/ 4164495 h 4164495"/>
              <a:gd name="connsiteX5" fmla="*/ 9940 w 6952422"/>
              <a:gd name="connsiteY5" fmla="*/ 4164495 h 4164495"/>
              <a:gd name="connsiteX6" fmla="*/ 0 w 6952422"/>
              <a:gd name="connsiteY6" fmla="*/ 3776869 h 4164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52422" h="4164495">
                <a:moveTo>
                  <a:pt x="0" y="3776869"/>
                </a:moveTo>
                <a:lnTo>
                  <a:pt x="6475344" y="3776869"/>
                </a:lnTo>
                <a:lnTo>
                  <a:pt x="6475344" y="0"/>
                </a:lnTo>
                <a:lnTo>
                  <a:pt x="6952422" y="0"/>
                </a:lnTo>
                <a:lnTo>
                  <a:pt x="6952422" y="4164495"/>
                </a:lnTo>
                <a:lnTo>
                  <a:pt x="9940" y="4164495"/>
                </a:lnTo>
                <a:lnTo>
                  <a:pt x="0" y="3776869"/>
                </a:lnTo>
                <a:close/>
              </a:path>
            </a:pathLst>
          </a:custGeom>
          <a:solidFill>
            <a:srgbClr val="92D050"/>
          </a:solidFill>
          <a:ln w="2222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755576" y="908720"/>
            <a:ext cx="7487797" cy="4247154"/>
          </a:xfrm>
          <a:custGeom>
            <a:avLst/>
            <a:gdLst>
              <a:gd name="connsiteX0" fmla="*/ 0 w 6952422"/>
              <a:gd name="connsiteY0" fmla="*/ 3776869 h 4164495"/>
              <a:gd name="connsiteX1" fmla="*/ 6475344 w 6952422"/>
              <a:gd name="connsiteY1" fmla="*/ 3776869 h 4164495"/>
              <a:gd name="connsiteX2" fmla="*/ 6475344 w 6952422"/>
              <a:gd name="connsiteY2" fmla="*/ 0 h 4164495"/>
              <a:gd name="connsiteX3" fmla="*/ 6952422 w 6952422"/>
              <a:gd name="connsiteY3" fmla="*/ 0 h 4164495"/>
              <a:gd name="connsiteX4" fmla="*/ 6952422 w 6952422"/>
              <a:gd name="connsiteY4" fmla="*/ 4164495 h 4164495"/>
              <a:gd name="connsiteX5" fmla="*/ 9940 w 6952422"/>
              <a:gd name="connsiteY5" fmla="*/ 4164495 h 4164495"/>
              <a:gd name="connsiteX6" fmla="*/ 0 w 6952422"/>
              <a:gd name="connsiteY6" fmla="*/ 3776869 h 4164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52422" h="4164495">
                <a:moveTo>
                  <a:pt x="0" y="3776869"/>
                </a:moveTo>
                <a:lnTo>
                  <a:pt x="6475344" y="3776869"/>
                </a:lnTo>
                <a:lnTo>
                  <a:pt x="6475344" y="0"/>
                </a:lnTo>
                <a:lnTo>
                  <a:pt x="6952422" y="0"/>
                </a:lnTo>
                <a:lnTo>
                  <a:pt x="6952422" y="4164495"/>
                </a:lnTo>
                <a:lnTo>
                  <a:pt x="9940" y="4164495"/>
                </a:lnTo>
                <a:lnTo>
                  <a:pt x="0" y="3776869"/>
                </a:lnTo>
                <a:close/>
              </a:path>
            </a:pathLst>
          </a:custGeom>
          <a:solidFill>
            <a:srgbClr val="F1F0E7"/>
          </a:solidFill>
          <a:ln>
            <a:solidFill>
              <a:srgbClr val="F4F3E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547348" y="4795834"/>
            <a:ext cx="5975946" cy="360040"/>
          </a:xfrm>
          <a:prstGeom prst="rect">
            <a:avLst/>
          </a:prstGeom>
          <a:solidFill>
            <a:srgbClr val="F1F0E7"/>
          </a:solidFill>
          <a:ln>
            <a:solidFill>
              <a:srgbClr val="F4F3E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WP 6          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CONSULTATION &amp; DISSEMINATION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698891" y="3643706"/>
            <a:ext cx="0" cy="1152127"/>
          </a:xfrm>
          <a:prstGeom prst="straightConnector1">
            <a:avLst/>
          </a:prstGeom>
          <a:ln w="28575">
            <a:solidFill>
              <a:srgbClr val="005DA2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278710" y="3643705"/>
            <a:ext cx="0" cy="1152128"/>
          </a:xfrm>
          <a:prstGeom prst="straightConnector1">
            <a:avLst/>
          </a:prstGeom>
          <a:ln w="28575">
            <a:solidFill>
              <a:srgbClr val="005DA2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687831" y="3643705"/>
            <a:ext cx="0" cy="1152128"/>
          </a:xfrm>
          <a:prstGeom prst="straightConnector1">
            <a:avLst/>
          </a:prstGeom>
          <a:ln w="28575">
            <a:solidFill>
              <a:srgbClr val="005DA2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354941" y="5182586"/>
            <a:ext cx="2304256" cy="216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takeholders</a:t>
            </a:r>
            <a:endParaRPr kumimoji="0" lang="de-D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7234973" y="3751730"/>
            <a:ext cx="2304256" cy="216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takeholders</a:t>
            </a:r>
            <a:endParaRPr kumimoji="0" lang="de-D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7238951" y="1123426"/>
            <a:ext cx="504056" cy="2862"/>
          </a:xfrm>
          <a:prstGeom prst="straightConnector1">
            <a:avLst/>
          </a:prstGeom>
          <a:ln w="28575">
            <a:solidFill>
              <a:srgbClr val="005DA2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38259" y="2635594"/>
            <a:ext cx="744113" cy="381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lnSpc>
                <a:spcPct val="85000"/>
              </a:lnSpc>
              <a:defRPr sz="1100" i="1">
                <a:solidFill>
                  <a:srgbClr val="005DA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1" u="none" strike="noStrike" kern="1200" cap="none" spc="0" normalizeH="0" baseline="0" noProof="0" dirty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Extended 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1" u="none" strike="noStrike" kern="1200" cap="none" spc="0" normalizeH="0" baseline="0" noProof="0" dirty="0" err="1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database</a:t>
            </a:r>
            <a:endParaRPr kumimoji="0" lang="de-DE" sz="1100" b="0" i="1" u="none" strike="noStrike" kern="1200" cap="none" spc="0" normalizeH="0" baseline="0" noProof="0" dirty="0">
              <a:ln>
                <a:noFill/>
              </a:ln>
              <a:solidFill>
                <a:srgbClr val="005DA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93632" y="3894274"/>
            <a:ext cx="797013" cy="381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lnSpc>
                <a:spcPct val="85000"/>
              </a:lnSpc>
              <a:defRPr sz="1100" i="1">
                <a:solidFill>
                  <a:srgbClr val="005DA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DATAMAN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1" u="none" strike="noStrike" kern="1200" cap="none" spc="0" normalizeH="0" baseline="0" noProof="0" dirty="0" err="1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release</a:t>
            </a:r>
            <a:endParaRPr kumimoji="0" lang="de-DE" sz="1100" b="0" i="1" u="none" strike="noStrike" kern="1200" cap="none" spc="0" normalizeH="0" baseline="0" noProof="0" dirty="0">
              <a:ln>
                <a:noFill/>
              </a:ln>
              <a:solidFill>
                <a:srgbClr val="005DA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89212" y="2635594"/>
            <a:ext cx="912429" cy="381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lnSpc>
                <a:spcPct val="85000"/>
              </a:lnSpc>
              <a:defRPr sz="1100" i="1">
                <a:solidFill>
                  <a:srgbClr val="005DA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Functional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relationships</a:t>
            </a:r>
            <a:endParaRPr kumimoji="0" lang="de-DE" sz="1100" b="0" i="1" u="none" strike="noStrike" kern="1200" cap="none" spc="0" normalizeH="0" baseline="0" noProof="0" dirty="0">
              <a:ln>
                <a:noFill/>
              </a:ln>
              <a:solidFill>
                <a:srgbClr val="005DA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429814" y="1699490"/>
            <a:ext cx="853119" cy="523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Integration 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national 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inventories</a:t>
            </a:r>
            <a:endParaRPr kumimoji="0" lang="de-DE" sz="1100" b="0" i="1" u="none" strike="noStrike" kern="1200" cap="none" spc="0" normalizeH="0" baseline="0" noProof="0" dirty="0">
              <a:ln>
                <a:noFill/>
              </a:ln>
              <a:solidFill>
                <a:srgbClr val="005DA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16200000">
            <a:off x="5922425" y="1624240"/>
            <a:ext cx="1093569" cy="523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lnSpc>
                <a:spcPct val="85000"/>
              </a:lnSpc>
              <a:defRPr sz="1100" i="1">
                <a:solidFill>
                  <a:srgbClr val="005DA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Assessment </a:t>
            </a:r>
            <a:r>
              <a:rPr kumimoji="0" lang="de-DE" sz="11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of</a:t>
            </a:r>
            <a:endParaRPr kumimoji="0" lang="de-DE" sz="1100" b="0" i="1" u="none" strike="noStrike" kern="1200" cap="none" spc="0" normalizeH="0" baseline="0" noProof="0" dirty="0" smtClean="0">
              <a:ln>
                <a:noFill/>
              </a:ln>
              <a:solidFill>
                <a:srgbClr val="005DA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mitigation</a:t>
            </a:r>
            <a:r>
              <a:rPr kumimoji="0" lang="de-DE" sz="1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11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costs</a:t>
            </a:r>
            <a:endParaRPr kumimoji="0" lang="de-DE" sz="1100" b="0" i="1" u="none" strike="noStrike" kern="1200" cap="none" spc="0" normalizeH="0" baseline="0" noProof="0" dirty="0">
              <a:ln>
                <a:noFill/>
              </a:ln>
              <a:solidFill>
                <a:srgbClr val="005DA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and</a:t>
            </a:r>
            <a:r>
              <a:rPr kumimoji="0" lang="de-DE" sz="1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11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benefits</a:t>
            </a:r>
            <a:endParaRPr kumimoji="0" lang="de-DE" sz="1100" b="0" i="1" u="none" strike="noStrike" kern="1200" cap="none" spc="0" normalizeH="0" baseline="0" noProof="0" dirty="0">
              <a:ln>
                <a:noFill/>
              </a:ln>
              <a:solidFill>
                <a:srgbClr val="005DA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523295" y="2404150"/>
            <a:ext cx="863806" cy="1233119"/>
          </a:xfrm>
          <a:prstGeom prst="ellipse">
            <a:avLst/>
          </a:prstGeom>
          <a:solidFill>
            <a:srgbClr val="005DA2"/>
          </a:solidFill>
          <a:ln w="22225">
            <a:solidFill>
              <a:srgbClr val="92D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GHG DSS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prototype</a:t>
            </a:r>
            <a:endParaRPr kumimoji="0" lang="de-DE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7163293" y="3072951"/>
            <a:ext cx="360000" cy="2862"/>
          </a:xfrm>
          <a:prstGeom prst="straightConnector1">
            <a:avLst/>
          </a:prstGeom>
          <a:ln w="28575">
            <a:solidFill>
              <a:srgbClr val="005DA2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088835" y="1555474"/>
            <a:ext cx="722490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lnSpc>
                <a:spcPct val="85000"/>
              </a:lnSpc>
              <a:defRPr sz="1100" i="1">
                <a:solidFill>
                  <a:srgbClr val="005DA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Emission </a:t>
            </a:r>
            <a:r>
              <a:rPr kumimoji="0" lang="de-DE" sz="11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factors</a:t>
            </a:r>
            <a:endParaRPr kumimoji="0" lang="de-DE" sz="1100" b="0" i="1" u="none" strike="noStrike" kern="1200" cap="none" spc="0" normalizeH="0" baseline="0" noProof="0" dirty="0">
              <a:ln>
                <a:noFill/>
              </a:ln>
              <a:solidFill>
                <a:srgbClr val="005DA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33154" y="4208385"/>
            <a:ext cx="894797" cy="523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lnSpc>
                <a:spcPct val="85000"/>
              </a:lnSpc>
              <a:defRPr sz="1100" i="1">
                <a:solidFill>
                  <a:srgbClr val="005DA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Stakeholder 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1" u="none" strike="noStrike" kern="1200" cap="none" spc="0" normalizeH="0" baseline="0" noProof="0" dirty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</a:t>
            </a:r>
            <a:r>
              <a:rPr kumimoji="0" lang="de-DE" sz="1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onsultation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1" u="none" strike="noStrike" kern="1200" cap="none" spc="0" normalizeH="0" baseline="0" noProof="0" dirty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</a:t>
            </a:r>
            <a:r>
              <a:rPr kumimoji="0" lang="de-DE" sz="1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5D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 DSSs</a:t>
            </a:r>
            <a:endParaRPr kumimoji="0" lang="de-DE" sz="1100" b="0" i="1" u="none" strike="noStrike" kern="1200" cap="none" spc="0" normalizeH="0" baseline="0" noProof="0" dirty="0">
              <a:ln>
                <a:noFill/>
              </a:ln>
              <a:solidFill>
                <a:srgbClr val="005DA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4391948" y="3637269"/>
            <a:ext cx="0" cy="1152127"/>
          </a:xfrm>
          <a:prstGeom prst="straightConnector1">
            <a:avLst/>
          </a:prstGeom>
          <a:ln w="28575">
            <a:solidFill>
              <a:srgbClr val="005DA2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029094" y="3637268"/>
            <a:ext cx="0" cy="1152128"/>
          </a:xfrm>
          <a:prstGeom prst="straightConnector1">
            <a:avLst/>
          </a:prstGeom>
          <a:ln w="28575">
            <a:solidFill>
              <a:srgbClr val="005DA2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e 35"/>
          <p:cNvSpPr/>
          <p:nvPr/>
        </p:nvSpPr>
        <p:spPr>
          <a:xfrm>
            <a:off x="506527" y="2125019"/>
            <a:ext cx="2353215" cy="1890969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2937132" y="2112501"/>
            <a:ext cx="2353215" cy="1890969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5367737" y="2152826"/>
            <a:ext cx="2205997" cy="1801634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1033931" y="676246"/>
            <a:ext cx="6159615" cy="928599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221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323528" y="4730368"/>
            <a:ext cx="8614816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D5.1 Guidance document on recommendation for future inventory </a:t>
            </a:r>
            <a:r>
              <a:rPr kumimoji="0" lang="nb-NO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improvement 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nb-NO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M27)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nb-NO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D5.2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Scientific paper on the costs and benefits of mitigation measures </a:t>
            </a:r>
            <a:r>
              <a:rPr kumimoji="0" lang="nb-NO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(M36)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nb-NO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D5.3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Guidance document on methods to obtain activity data to support emission inventories </a:t>
            </a:r>
            <a:r>
              <a:rPr kumimoji="0" lang="nb-NO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(M33)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nb-NO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D5.4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Guidance document on maintaining transparency in higher Tier inventories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(M36)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323527" y="1412777"/>
            <a:ext cx="8641085" cy="3384376"/>
          </a:xfrm>
        </p:spPr>
        <p:txBody>
          <a:bodyPr numCol="1">
            <a:normAutofit/>
          </a:bodyPr>
          <a:lstStyle/>
          <a:p>
            <a:pPr marL="806450" indent="-806450">
              <a:buNone/>
            </a:pPr>
            <a:r>
              <a:rPr lang="en-US" sz="2300" dirty="0" smtClean="0"/>
              <a:t>T5.1 </a:t>
            </a:r>
            <a:r>
              <a:rPr lang="en-US" sz="2300" dirty="0"/>
              <a:t>Recommendations to improve inventory methodologies in partner countries</a:t>
            </a:r>
            <a:endParaRPr lang="en-US" sz="2300" dirty="0" smtClean="0"/>
          </a:p>
          <a:p>
            <a:pPr marL="806450" indent="-806450">
              <a:buNone/>
            </a:pPr>
            <a:r>
              <a:rPr lang="en-US" sz="2300" dirty="0" smtClean="0"/>
              <a:t>T5.2 </a:t>
            </a:r>
            <a:r>
              <a:rPr lang="en-US" sz="2300" dirty="0"/>
              <a:t>Quantifying the costs and benefits of mitigation measures in national </a:t>
            </a:r>
            <a:r>
              <a:rPr lang="en-US" sz="2300" dirty="0" smtClean="0"/>
              <a:t>inventories</a:t>
            </a:r>
            <a:endParaRPr lang="en-US" sz="2300" dirty="0"/>
          </a:p>
          <a:p>
            <a:pPr marL="806450" indent="-806450">
              <a:buNone/>
            </a:pPr>
            <a:r>
              <a:rPr lang="en-US" sz="2300" dirty="0"/>
              <a:t>T5.3 Methods to obtain activity data to support emission inventories</a:t>
            </a:r>
            <a:endParaRPr lang="en-US" sz="2300" dirty="0" smtClean="0"/>
          </a:p>
          <a:p>
            <a:pPr marL="806450" indent="-806450">
              <a:buNone/>
            </a:pPr>
            <a:r>
              <a:rPr lang="en-US" sz="2300" dirty="0"/>
              <a:t>T5.4 Retaining transparency in Tier 2+ and Tier 3 </a:t>
            </a:r>
            <a:r>
              <a:rPr lang="en-US" sz="2300" dirty="0" smtClean="0"/>
              <a:t>inventories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4E38A-D535-4149-A735-02E7CAF96D9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79512" y="3718187"/>
            <a:ext cx="8758832" cy="3023181"/>
          </a:xfrm>
          <a:prstGeom prst="rect">
            <a:avLst/>
          </a:prstGeom>
        </p:spPr>
        <p:txBody>
          <a:bodyPr wrap="square" numCol="2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Tx/>
              <a:buBlip>
                <a:blip r:embed="rId2"/>
              </a:buBlip>
              <a:tabLst/>
              <a:defRPr/>
            </a:pP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49" y="274638"/>
            <a:ext cx="8640763" cy="1143000"/>
          </a:xfrm>
        </p:spPr>
        <p:txBody>
          <a:bodyPr anchor="t"/>
          <a:lstStyle/>
          <a:p>
            <a:r>
              <a:rPr lang="de-DE" dirty="0" smtClean="0"/>
              <a:t>WP5: </a:t>
            </a:r>
            <a:r>
              <a:rPr lang="en-US" dirty="0" smtClean="0"/>
              <a:t>Tasks and Deliverables</a:t>
            </a: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6805017" y="110365"/>
            <a:ext cx="2098096" cy="636084"/>
            <a:chOff x="6805017" y="110365"/>
            <a:chExt cx="2098096" cy="636084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5017" y="116632"/>
              <a:ext cx="1007343" cy="613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1407" y="110365"/>
              <a:ext cx="1001706" cy="6360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8785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ustom 2">
      <a:dk1>
        <a:srgbClr val="000000"/>
      </a:dk1>
      <a:lt1>
        <a:srgbClr val="FFFFFF"/>
      </a:lt1>
      <a:dk2>
        <a:srgbClr val="81A0C6"/>
      </a:dk2>
      <a:lt2>
        <a:srgbClr val="03428E"/>
      </a:lt2>
      <a:accent1>
        <a:srgbClr val="FFFFFF"/>
      </a:accent1>
      <a:accent2>
        <a:srgbClr val="808092"/>
      </a:accent2>
      <a:accent3>
        <a:srgbClr val="FFFFFF"/>
      </a:accent3>
      <a:accent4>
        <a:srgbClr val="000000"/>
      </a:accent4>
      <a:accent5>
        <a:srgbClr val="FFFFFF"/>
      </a:accent5>
      <a:accent6>
        <a:srgbClr val="737384"/>
      </a:accent6>
      <a:hlink>
        <a:srgbClr val="0070C0"/>
      </a:hlink>
      <a:folHlink>
        <a:srgbClr val="E5E5E9"/>
      </a:folHlink>
    </a:clrScheme>
    <a:fontScheme name="AU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</a:objectDefaults>
  <a:extraClrSchemeLst>
    <a:extraClrScheme>
      <a:clrScheme name="AU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4">
        <a:dk1>
          <a:srgbClr val="000000"/>
        </a:dk1>
        <a:lt1>
          <a:srgbClr val="0066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AAB8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97932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BBE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6">
        <a:dk1>
          <a:srgbClr val="000000"/>
        </a:dk1>
        <a:lt1>
          <a:srgbClr val="FFFFFF"/>
        </a:lt1>
        <a:dk2>
          <a:srgbClr val="000000"/>
        </a:dk2>
        <a:lt2>
          <a:srgbClr val="808092"/>
        </a:lt2>
        <a:accent1>
          <a:srgbClr val="03428E"/>
        </a:accent1>
        <a:accent2>
          <a:srgbClr val="81A0C6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7491B3"/>
        </a:accent6>
        <a:hlink>
          <a:srgbClr val="E6ECF4"/>
        </a:hlink>
        <a:folHlink>
          <a:srgbClr val="E5E5E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</TotalTime>
  <Words>180</Words>
  <Application>Microsoft Office PowerPoint</Application>
  <PresentationFormat>On-screen Show (4:3)</PresentationFormat>
  <Paragraphs>51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AU Passata</vt:lpstr>
      <vt:lpstr>Calibri</vt:lpstr>
      <vt:lpstr>Helvetica</vt:lpstr>
      <vt:lpstr>Verdana</vt:lpstr>
      <vt:lpstr>Wingdings</vt:lpstr>
      <vt:lpstr>Blank</vt:lpstr>
      <vt:lpstr>2_Standarddesign</vt:lpstr>
      <vt:lpstr>1_Larissa</vt:lpstr>
      <vt:lpstr>MELS – Mitigating Emissions from Livestock Systems  </vt:lpstr>
      <vt:lpstr>MELS consortium</vt:lpstr>
      <vt:lpstr>MELS workflow</vt:lpstr>
      <vt:lpstr>WP5: Tasks and Deliverables</vt:lpstr>
    </vt:vector>
  </TitlesOfParts>
  <Company>DJF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Jørgen E. Olesen</dc:creator>
  <cp:lastModifiedBy>Nicholas John Hutchings</cp:lastModifiedBy>
  <cp:revision>372</cp:revision>
  <dcterms:created xsi:type="dcterms:W3CDTF">2009-12-09T20:37:40Z</dcterms:created>
  <dcterms:modified xsi:type="dcterms:W3CDTF">2021-05-04T15:18:34Z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By">
    <vt:lpwstr>SkabelonDesign</vt:lpwstr>
  </property>
</Properties>
</file>